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50"/>
  </p:notesMasterIdLst>
  <p:sldIdLst>
    <p:sldId id="257" r:id="rId2"/>
    <p:sldId id="256" r:id="rId3"/>
    <p:sldId id="261" r:id="rId4"/>
    <p:sldId id="260" r:id="rId5"/>
    <p:sldId id="276" r:id="rId6"/>
    <p:sldId id="268" r:id="rId7"/>
    <p:sldId id="269" r:id="rId8"/>
    <p:sldId id="282" r:id="rId9"/>
    <p:sldId id="283" r:id="rId10"/>
    <p:sldId id="280" r:id="rId11"/>
    <p:sldId id="279" r:id="rId12"/>
    <p:sldId id="263" r:id="rId13"/>
    <p:sldId id="272" r:id="rId14"/>
    <p:sldId id="273" r:id="rId15"/>
    <p:sldId id="271" r:id="rId16"/>
    <p:sldId id="275" r:id="rId17"/>
    <p:sldId id="281" r:id="rId18"/>
    <p:sldId id="285" r:id="rId19"/>
    <p:sldId id="287" r:id="rId20"/>
    <p:sldId id="288" r:id="rId21"/>
    <p:sldId id="329" r:id="rId22"/>
    <p:sldId id="332" r:id="rId23"/>
    <p:sldId id="333" r:id="rId24"/>
    <p:sldId id="295" r:id="rId25"/>
    <p:sldId id="319" r:id="rId26"/>
    <p:sldId id="315" r:id="rId27"/>
    <p:sldId id="277" r:id="rId28"/>
    <p:sldId id="298" r:id="rId29"/>
    <p:sldId id="300" r:id="rId30"/>
    <p:sldId id="301" r:id="rId31"/>
    <p:sldId id="302" r:id="rId32"/>
    <p:sldId id="299" r:id="rId33"/>
    <p:sldId id="328" r:id="rId34"/>
    <p:sldId id="293" r:id="rId35"/>
    <p:sldId id="304" r:id="rId36"/>
    <p:sldId id="305" r:id="rId37"/>
    <p:sldId id="306" r:id="rId38"/>
    <p:sldId id="334" r:id="rId39"/>
    <p:sldId id="335" r:id="rId40"/>
    <p:sldId id="341" r:id="rId41"/>
    <p:sldId id="313" r:id="rId42"/>
    <p:sldId id="309" r:id="rId43"/>
    <p:sldId id="311" r:id="rId44"/>
    <p:sldId id="336" r:id="rId45"/>
    <p:sldId id="292" r:id="rId46"/>
    <p:sldId id="314" r:id="rId47"/>
    <p:sldId id="339" r:id="rId48"/>
    <p:sldId id="338" r:id="rId49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7" d="100"/>
          <a:sy n="67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8E81634-BD80-4BD3-8B52-DDF749032432}" type="datetimeFigureOut">
              <a:rPr lang="ar-IQ" smtClean="0"/>
              <a:pPr/>
              <a:t>17/03/1439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7F28390-17FE-4E3C-B400-323B83656FA3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F9C3B-1335-AB49-9154-0E3C879F130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577020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E16313-594F-4FAC-842D-90828F3DB7E1}" type="slidenum">
              <a:rPr lang="en-US" smtClean="0">
                <a:latin typeface="Arial" charset="0"/>
              </a:rPr>
              <a:pPr/>
              <a:t>3</a:t>
            </a:fld>
            <a:endParaRPr lang="en-US" smtClean="0">
              <a:latin typeface="Arial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A588357-B31B-49E7-8F0F-1AE145687F03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238EDCD-0627-4111-ABF0-09734E610E86}" type="slidenum">
              <a:rPr lang="en-US" altLang="en-US">
                <a:latin typeface="Arial" pitchFamily="34" charset="0"/>
              </a:rPr>
              <a:pPr/>
              <a:t>38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5120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51204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  <a:noFill/>
        </p:spPr>
        <p:txBody>
          <a:bodyPr lIns="91430" tIns="45715" rIns="91430" bIns="45715"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  <p:sp>
        <p:nvSpPr>
          <p:cNvPr id="51205" name="Slide Number Placeholder 3"/>
          <p:cNvSpPr txBox="1">
            <a:spLocks noGrp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b"/>
          <a:lstStyle/>
          <a:p>
            <a:pPr algn="r"/>
            <a:fld id="{086D2B06-A110-484A-AD64-74F351EBB0CC}" type="slidenum">
              <a:rPr lang="en-US" altLang="en-US" sz="1300"/>
              <a:pPr algn="r"/>
              <a:t>38</a:t>
            </a:fld>
            <a:endParaRPr lang="en-US" altLang="en-US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30BC6-E0CD-48A9-BAFD-6078DA161052}" type="datetimeFigureOut">
              <a:rPr lang="ar-IQ" smtClean="0"/>
              <a:pPr/>
              <a:t>17/03/1439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3101-24C4-4448-A038-7087634FE5B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30BC6-E0CD-48A9-BAFD-6078DA161052}" type="datetimeFigureOut">
              <a:rPr lang="ar-IQ" smtClean="0"/>
              <a:pPr/>
              <a:t>17/03/1439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3101-24C4-4448-A038-7087634FE5B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30BC6-E0CD-48A9-BAFD-6078DA161052}" type="datetimeFigureOut">
              <a:rPr lang="ar-IQ" smtClean="0"/>
              <a:pPr/>
              <a:t>17/03/1439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3101-24C4-4448-A038-7087634FE5B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30BC6-E0CD-48A9-BAFD-6078DA161052}" type="datetimeFigureOut">
              <a:rPr lang="ar-IQ" smtClean="0"/>
              <a:pPr/>
              <a:t>17/03/1439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3101-24C4-4448-A038-7087634FE5B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30BC6-E0CD-48A9-BAFD-6078DA161052}" type="datetimeFigureOut">
              <a:rPr lang="ar-IQ" smtClean="0"/>
              <a:pPr/>
              <a:t>17/03/1439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3101-24C4-4448-A038-7087634FE5B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30BC6-E0CD-48A9-BAFD-6078DA161052}" type="datetimeFigureOut">
              <a:rPr lang="ar-IQ" smtClean="0"/>
              <a:pPr/>
              <a:t>17/03/1439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3101-24C4-4448-A038-7087634FE5B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30BC6-E0CD-48A9-BAFD-6078DA161052}" type="datetimeFigureOut">
              <a:rPr lang="ar-IQ" smtClean="0"/>
              <a:pPr/>
              <a:t>17/03/1439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3101-24C4-4448-A038-7087634FE5B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30BC6-E0CD-48A9-BAFD-6078DA161052}" type="datetimeFigureOut">
              <a:rPr lang="ar-IQ" smtClean="0"/>
              <a:pPr/>
              <a:t>17/03/1439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3101-24C4-4448-A038-7087634FE5B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30BC6-E0CD-48A9-BAFD-6078DA161052}" type="datetimeFigureOut">
              <a:rPr lang="ar-IQ" smtClean="0"/>
              <a:pPr/>
              <a:t>17/03/1439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3101-24C4-4448-A038-7087634FE5B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30BC6-E0CD-48A9-BAFD-6078DA161052}" type="datetimeFigureOut">
              <a:rPr lang="ar-IQ" smtClean="0"/>
              <a:pPr/>
              <a:t>17/03/1439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3101-24C4-4448-A038-7087634FE5B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30BC6-E0CD-48A9-BAFD-6078DA161052}" type="datetimeFigureOut">
              <a:rPr lang="ar-IQ" smtClean="0"/>
              <a:pPr/>
              <a:t>17/03/1439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3101-24C4-4448-A038-7087634FE5B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30BC6-E0CD-48A9-BAFD-6078DA161052}" type="datetimeFigureOut">
              <a:rPr lang="ar-IQ" smtClean="0"/>
              <a:pPr/>
              <a:t>17/03/1439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93101-24C4-4448-A038-7087634FE5BB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roche.com/pages/downloads/photosel/061106/original/p006.jpg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199697"/>
          </a:xfrm>
        </p:spPr>
        <p:txBody>
          <a:bodyPr/>
          <a:lstStyle/>
          <a:p>
            <a:r>
              <a:rPr lang="en-US" dirty="0" smtClean="0"/>
              <a:t>What's new in SLE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85273" y="4643446"/>
            <a:ext cx="5701305" cy="857256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           Dr. </a:t>
            </a:r>
            <a:r>
              <a:rPr lang="en-US" sz="3600" dirty="0" err="1" smtClean="0">
                <a:solidFill>
                  <a:schemeClr val="tx1"/>
                </a:solidFill>
              </a:rPr>
              <a:t>Husham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AlDaoseri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77922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4572000" y="1000107"/>
          <a:ext cx="4572000" cy="610805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572000"/>
              </a:tblGrid>
              <a:tr h="530213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Neurological domain</a:t>
                      </a:r>
                      <a:endParaRPr lang="ar-IQ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61213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Delirium                                                2</a:t>
                      </a:r>
                    </a:p>
                    <a:p>
                      <a:pPr algn="l" rtl="1"/>
                      <a:r>
                        <a:rPr lang="en-US" dirty="0" smtClean="0"/>
                        <a:t>Psychosis                                               3</a:t>
                      </a:r>
                    </a:p>
                    <a:p>
                      <a:pPr algn="l" rtl="1"/>
                      <a:r>
                        <a:rPr lang="en-US" dirty="0" err="1" smtClean="0"/>
                        <a:t>Seizeure</a:t>
                      </a:r>
                      <a:r>
                        <a:rPr lang="en-US" dirty="0" smtClean="0"/>
                        <a:t>                                                 5</a:t>
                      </a:r>
                      <a:endParaRPr lang="ar-IQ" dirty="0"/>
                    </a:p>
                  </a:txBody>
                  <a:tcPr/>
                </a:tc>
              </a:tr>
              <a:tr h="344485">
                <a:tc>
                  <a:txBody>
                    <a:bodyPr/>
                    <a:lstStyle/>
                    <a:p>
                      <a:pPr algn="l" rtl="1"/>
                      <a:r>
                        <a:rPr lang="en-US" dirty="0" err="1" smtClean="0"/>
                        <a:t>Serositis</a:t>
                      </a:r>
                      <a:r>
                        <a:rPr lang="en-US" dirty="0" smtClean="0"/>
                        <a:t> domain</a:t>
                      </a:r>
                      <a:endParaRPr lang="ar-IQ" dirty="0"/>
                    </a:p>
                  </a:txBody>
                  <a:tcPr/>
                </a:tc>
              </a:tr>
              <a:tr h="602849">
                <a:tc>
                  <a:txBody>
                    <a:bodyPr/>
                    <a:lstStyle/>
                    <a:p>
                      <a:pPr algn="l" rtl="1"/>
                      <a:r>
                        <a:rPr lang="ar-IQ" dirty="0" smtClean="0"/>
                        <a:t>    </a:t>
                      </a:r>
                      <a:r>
                        <a:rPr lang="en-US" dirty="0" smtClean="0"/>
                        <a:t>Pleural or Pericardial effusion           5</a:t>
                      </a:r>
                    </a:p>
                    <a:p>
                      <a:pPr algn="l" rtl="0"/>
                      <a:r>
                        <a:rPr lang="en-US" dirty="0" smtClean="0"/>
                        <a:t> Acute </a:t>
                      </a:r>
                      <a:r>
                        <a:rPr lang="en-US" dirty="0" err="1" smtClean="0"/>
                        <a:t>Pericarditis</a:t>
                      </a:r>
                      <a:r>
                        <a:rPr lang="en-US" dirty="0" smtClean="0"/>
                        <a:t>                                6</a:t>
                      </a:r>
                      <a:endParaRPr lang="ar-IQ" dirty="0"/>
                    </a:p>
                  </a:txBody>
                  <a:tcPr/>
                </a:tc>
              </a:tr>
              <a:tr h="344485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Hematological </a:t>
                      </a:r>
                      <a:r>
                        <a:rPr lang="en-US" dirty="0" err="1" smtClean="0"/>
                        <a:t>domin</a:t>
                      </a:r>
                      <a:endParaRPr lang="ar-IQ" dirty="0"/>
                    </a:p>
                  </a:txBody>
                  <a:tcPr/>
                </a:tc>
              </a:tr>
              <a:tr h="861213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Leucopenia                                           3</a:t>
                      </a:r>
                    </a:p>
                    <a:p>
                      <a:pPr algn="l" rtl="1"/>
                      <a:r>
                        <a:rPr lang="en-US" dirty="0" smtClean="0"/>
                        <a:t>Thrombocytopenia                              4</a:t>
                      </a:r>
                    </a:p>
                    <a:p>
                      <a:pPr algn="l" rtl="1"/>
                      <a:r>
                        <a:rPr lang="en-US" dirty="0" smtClean="0"/>
                        <a:t>Autoimmune </a:t>
                      </a:r>
                      <a:r>
                        <a:rPr lang="en-US" dirty="0" err="1" smtClean="0"/>
                        <a:t>hemolysis</a:t>
                      </a:r>
                      <a:r>
                        <a:rPr lang="en-US" dirty="0" smtClean="0"/>
                        <a:t>                      4</a:t>
                      </a:r>
                      <a:endParaRPr lang="ar-IQ" dirty="0"/>
                    </a:p>
                  </a:txBody>
                  <a:tcPr/>
                </a:tc>
              </a:tr>
              <a:tr h="344485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Renal domain</a:t>
                      </a:r>
                      <a:endParaRPr lang="ar-IQ" dirty="0"/>
                    </a:p>
                  </a:txBody>
                  <a:tcPr/>
                </a:tc>
              </a:tr>
              <a:tr h="1894668">
                <a:tc>
                  <a:txBody>
                    <a:bodyPr/>
                    <a:lstStyle/>
                    <a:p>
                      <a:pPr algn="l" rtl="1"/>
                      <a:r>
                        <a:rPr lang="en-US" dirty="0" err="1" smtClean="0"/>
                        <a:t>Proteinurria</a:t>
                      </a:r>
                      <a:r>
                        <a:rPr lang="en-US" dirty="0" smtClean="0">
                          <a:latin typeface="Vivaldi"/>
                        </a:rPr>
                        <a:t>&gt;</a:t>
                      </a:r>
                      <a:r>
                        <a:rPr lang="en-US" dirty="0" smtClean="0">
                          <a:latin typeface="+mn-lt"/>
                        </a:rPr>
                        <a:t> 0.5g/ 24 h                    4</a:t>
                      </a:r>
                    </a:p>
                    <a:p>
                      <a:pPr algn="l" rtl="1"/>
                      <a:r>
                        <a:rPr lang="en-US" dirty="0" smtClean="0">
                          <a:latin typeface="+mn-lt"/>
                        </a:rPr>
                        <a:t>Renal biopsy with class II </a:t>
                      </a:r>
                      <a:r>
                        <a:rPr lang="en-US" dirty="0" err="1" smtClean="0">
                          <a:latin typeface="+mn-lt"/>
                        </a:rPr>
                        <a:t>orV</a:t>
                      </a:r>
                      <a:r>
                        <a:rPr lang="en-US" dirty="0" smtClean="0">
                          <a:latin typeface="+mn-lt"/>
                        </a:rPr>
                        <a:t>            8</a:t>
                      </a:r>
                    </a:p>
                    <a:p>
                      <a:pPr algn="l" rtl="1"/>
                      <a:r>
                        <a:rPr lang="en-US" dirty="0" smtClean="0">
                          <a:latin typeface="+mn-lt"/>
                        </a:rPr>
                        <a:t>Lupus nephritis </a:t>
                      </a:r>
                    </a:p>
                    <a:p>
                      <a:pPr algn="l" rtl="1"/>
                      <a:r>
                        <a:rPr lang="en-US" dirty="0" smtClean="0">
                          <a:latin typeface="+mn-lt"/>
                        </a:rPr>
                        <a:t>Renal biopsy with class III or IV        10</a:t>
                      </a:r>
                    </a:p>
                    <a:p>
                      <a:pPr algn="l" rtl="1"/>
                      <a:r>
                        <a:rPr lang="en-US" dirty="0" smtClean="0">
                          <a:latin typeface="+mn-lt"/>
                        </a:rPr>
                        <a:t>Lupus nephritis </a:t>
                      </a:r>
                    </a:p>
                    <a:p>
                      <a:pPr algn="l" rtl="1"/>
                      <a:endParaRPr lang="en-US" dirty="0" smtClean="0">
                        <a:latin typeface="+mn-lt"/>
                      </a:endParaRPr>
                    </a:p>
                    <a:p>
                      <a:pPr algn="l" rtl="1"/>
                      <a:r>
                        <a:rPr lang="en-US" dirty="0" smtClean="0">
                          <a:latin typeface="+mn-lt"/>
                        </a:rPr>
                        <a:t> </a:t>
                      </a:r>
                      <a:endParaRPr lang="ar-IQ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0" y="428604"/>
          <a:ext cx="4572000" cy="628061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572000"/>
              </a:tblGrid>
              <a:tr h="449284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Clinical Domain and Criteria         Weight</a:t>
                      </a:r>
                      <a:endParaRPr lang="ar-IQ" dirty="0"/>
                    </a:p>
                  </a:txBody>
                  <a:tcPr/>
                </a:tc>
              </a:tr>
              <a:tr h="936010">
                <a:tc>
                  <a:txBody>
                    <a:bodyPr/>
                    <a:lstStyle/>
                    <a:p>
                      <a:pPr marL="457200" marR="0" lvl="1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           </a:t>
                      </a:r>
                      <a:r>
                        <a:rPr lang="en-US" sz="1800" dirty="0" smtClean="0">
                          <a:latin typeface="+mn-lt"/>
                        </a:rPr>
                        <a:t>2</a:t>
                      </a:r>
                      <a:r>
                        <a:rPr lang="ar-IQ" sz="2000" dirty="0" smtClean="0">
                          <a:latin typeface="+mn-lt"/>
                        </a:rPr>
                        <a:t>                  </a:t>
                      </a:r>
                      <a:r>
                        <a:rPr lang="en-US" sz="2000" dirty="0" smtClean="0">
                          <a:latin typeface="+mn-lt"/>
                        </a:rPr>
                        <a:t>Fever&gt;38.3</a:t>
                      </a:r>
                      <a:r>
                        <a:rPr lang="en-US" sz="20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</a:p>
                    <a:p>
                      <a:pPr lvl="1" algn="l" rtl="1"/>
                      <a:endParaRPr lang="ar-IQ" sz="2400" dirty="0">
                        <a:latin typeface="+mn-lt"/>
                      </a:endParaRPr>
                    </a:p>
                  </a:txBody>
                  <a:tcPr/>
                </a:tc>
              </a:tr>
              <a:tr h="1123212">
                <a:tc>
                  <a:txBody>
                    <a:bodyPr/>
                    <a:lstStyle/>
                    <a:p>
                      <a:pPr algn="l" rtl="1"/>
                      <a:r>
                        <a:rPr lang="en-US" b="1" dirty="0" err="1" smtClean="0"/>
                        <a:t>Cutaneous</a:t>
                      </a:r>
                      <a:r>
                        <a:rPr lang="en-US" b="1" dirty="0" smtClean="0"/>
                        <a:t> domain</a:t>
                      </a:r>
                      <a:endParaRPr lang="ar-IQ" b="1" dirty="0"/>
                    </a:p>
                  </a:txBody>
                  <a:tcPr/>
                </a:tc>
              </a:tr>
              <a:tr h="1460176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Non-scarring alopecia                        2</a:t>
                      </a:r>
                    </a:p>
                    <a:p>
                      <a:pPr algn="l" rtl="0"/>
                      <a:r>
                        <a:rPr lang="en-US" baseline="0" dirty="0" smtClean="0"/>
                        <a:t>Oral ulcer                                       </a:t>
                      </a:r>
                      <a:r>
                        <a:rPr lang="ar-IQ" baseline="0" dirty="0" smtClean="0"/>
                        <a:t>   </a:t>
                      </a:r>
                      <a:r>
                        <a:rPr lang="en-US" baseline="0" dirty="0" smtClean="0"/>
                        <a:t>  2                                       </a:t>
                      </a:r>
                      <a:r>
                        <a:rPr lang="en-US" baseline="0" dirty="0" err="1" smtClean="0"/>
                        <a:t>S</a:t>
                      </a:r>
                      <a:r>
                        <a:rPr lang="en-US" dirty="0" err="1" smtClean="0"/>
                        <a:t>ubacute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cutaneous</a:t>
                      </a:r>
                      <a:r>
                        <a:rPr lang="en-US" dirty="0" smtClean="0"/>
                        <a:t> or discoid        4</a:t>
                      </a:r>
                    </a:p>
                    <a:p>
                      <a:pPr algn="l" rtl="0"/>
                      <a:r>
                        <a:rPr lang="en-US" dirty="0" smtClean="0"/>
                        <a:t>Acute </a:t>
                      </a:r>
                      <a:r>
                        <a:rPr lang="en-US" dirty="0" err="1" smtClean="0"/>
                        <a:t>cutaneous</a:t>
                      </a:r>
                      <a:r>
                        <a:rPr lang="en-US" dirty="0" smtClean="0"/>
                        <a:t>                                 6</a:t>
                      </a:r>
                      <a:endParaRPr lang="ar-IQ" dirty="0"/>
                    </a:p>
                  </a:txBody>
                  <a:tcPr/>
                </a:tc>
              </a:tr>
              <a:tr h="1123212">
                <a:tc>
                  <a:txBody>
                    <a:bodyPr/>
                    <a:lstStyle/>
                    <a:p>
                      <a:pPr algn="l" rtl="1"/>
                      <a:r>
                        <a:rPr lang="en-US" b="1" dirty="0" smtClean="0"/>
                        <a:t>Arthritis domain</a:t>
                      </a:r>
                      <a:endParaRPr lang="ar-IQ" b="1" dirty="0"/>
                    </a:p>
                  </a:txBody>
                  <a:tcPr/>
                </a:tc>
              </a:tr>
              <a:tr h="1123212">
                <a:tc>
                  <a:txBody>
                    <a:bodyPr/>
                    <a:lstStyle/>
                    <a:p>
                      <a:pPr algn="l" rtl="1"/>
                      <a:r>
                        <a:rPr lang="en-US" dirty="0" err="1" smtClean="0"/>
                        <a:t>Synovitis</a:t>
                      </a:r>
                      <a:r>
                        <a:rPr lang="en-US" dirty="0" smtClean="0"/>
                        <a:t> in </a:t>
                      </a:r>
                      <a:r>
                        <a:rPr lang="en-US" dirty="0" smtClean="0">
                          <a:latin typeface="Vivaldi"/>
                        </a:rPr>
                        <a:t>≥ </a:t>
                      </a:r>
                      <a:r>
                        <a:rPr lang="en-US" dirty="0" smtClean="0">
                          <a:latin typeface="+mn-lt"/>
                        </a:rPr>
                        <a:t>2 joints or</a:t>
                      </a:r>
                    </a:p>
                    <a:p>
                      <a:pPr algn="l" rtl="1"/>
                      <a:r>
                        <a:rPr lang="en-US" dirty="0" smtClean="0">
                          <a:latin typeface="+mn-lt"/>
                        </a:rPr>
                        <a:t>                    6</a:t>
                      </a:r>
                      <a:r>
                        <a:rPr lang="ar-IQ" dirty="0" smtClean="0">
                          <a:latin typeface="+mn-lt"/>
                        </a:rPr>
                        <a:t> </a:t>
                      </a:r>
                      <a:r>
                        <a:rPr lang="en-US" dirty="0" smtClean="0">
                          <a:latin typeface="+mn-lt"/>
                        </a:rPr>
                        <a:t> tenderness in </a:t>
                      </a:r>
                      <a:r>
                        <a:rPr lang="en-US" dirty="0" smtClean="0">
                          <a:latin typeface="Vivaldi"/>
                        </a:rPr>
                        <a:t>≥</a:t>
                      </a:r>
                      <a:r>
                        <a:rPr lang="en-US" dirty="0" smtClean="0">
                          <a:latin typeface="+mn-lt"/>
                        </a:rPr>
                        <a:t>2 and </a:t>
                      </a:r>
                    </a:p>
                    <a:p>
                      <a:pPr algn="l" rtl="1"/>
                      <a:r>
                        <a:rPr lang="en-US" dirty="0" smtClean="0">
                          <a:latin typeface="Vivaldi"/>
                        </a:rPr>
                        <a:t>≥ </a:t>
                      </a:r>
                      <a:r>
                        <a:rPr lang="en-US" dirty="0" smtClean="0">
                          <a:latin typeface="+mn-lt"/>
                        </a:rPr>
                        <a:t>30 minutes of morning </a:t>
                      </a:r>
                    </a:p>
                    <a:p>
                      <a:pPr algn="l" rtl="1"/>
                      <a:r>
                        <a:rPr lang="en-US" dirty="0" smtClean="0">
                          <a:latin typeface="+mn-lt"/>
                        </a:rPr>
                        <a:t>stiffness</a:t>
                      </a:r>
                      <a:endParaRPr lang="ar-IQ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642910" y="357165"/>
          <a:ext cx="6977090" cy="643917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977090"/>
              </a:tblGrid>
              <a:tr h="436200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Immunological Domain and Criteria</a:t>
                      </a:r>
                      <a:endParaRPr lang="ar-IQ" dirty="0"/>
                    </a:p>
                  </a:txBody>
                  <a:tcPr/>
                </a:tc>
              </a:tr>
              <a:tr h="836518">
                <a:tc>
                  <a:txBody>
                    <a:bodyPr/>
                    <a:lstStyle/>
                    <a:p>
                      <a:pPr algn="l" rtl="1"/>
                      <a:r>
                        <a:rPr lang="en-US" b="1" dirty="0" err="1" smtClean="0"/>
                        <a:t>Antiphospholipid</a:t>
                      </a:r>
                      <a:r>
                        <a:rPr lang="en-US" b="1" dirty="0" smtClean="0"/>
                        <a:t> antibodies Domain</a:t>
                      </a:r>
                      <a:endParaRPr lang="ar-IQ" b="1" dirty="0"/>
                    </a:p>
                  </a:txBody>
                  <a:tcPr/>
                </a:tc>
              </a:tr>
              <a:tr h="1003821">
                <a:tc>
                  <a:txBody>
                    <a:bodyPr/>
                    <a:lstStyle/>
                    <a:p>
                      <a:pPr algn="l" rtl="1"/>
                      <a:r>
                        <a:rPr lang="en-US" dirty="0" err="1" smtClean="0"/>
                        <a:t>Anticardiolipin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IgG</a:t>
                      </a:r>
                      <a:r>
                        <a:rPr lang="en-US" dirty="0" smtClean="0">
                          <a:latin typeface="Vivaldi"/>
                        </a:rPr>
                        <a:t>&gt; </a:t>
                      </a:r>
                      <a:r>
                        <a:rPr lang="en-US" dirty="0" smtClean="0">
                          <a:latin typeface="+mn-lt"/>
                        </a:rPr>
                        <a:t>40 GPL unit                        2 </a:t>
                      </a:r>
                    </a:p>
                    <a:p>
                      <a:pPr algn="l" rtl="1"/>
                      <a:r>
                        <a:rPr lang="en-US" dirty="0" smtClean="0">
                          <a:latin typeface="+mn-lt"/>
                        </a:rPr>
                        <a:t>Or Anti- B2gp1 </a:t>
                      </a:r>
                      <a:r>
                        <a:rPr lang="en-US" dirty="0" err="1" smtClean="0"/>
                        <a:t>IgG</a:t>
                      </a:r>
                      <a:r>
                        <a:rPr lang="en-US" dirty="0" smtClean="0">
                          <a:latin typeface="Vivaldi"/>
                        </a:rPr>
                        <a:t>&gt; </a:t>
                      </a:r>
                      <a:r>
                        <a:rPr lang="en-US" dirty="0" smtClean="0">
                          <a:latin typeface="+mn-lt"/>
                        </a:rPr>
                        <a:t>40 GPL unit</a:t>
                      </a:r>
                    </a:p>
                    <a:p>
                      <a:pPr algn="l" rtl="1"/>
                      <a:r>
                        <a:rPr lang="en-US" dirty="0" smtClean="0">
                          <a:latin typeface="+mn-lt"/>
                        </a:rPr>
                        <a:t>Or lupus anticoagulant </a:t>
                      </a:r>
                      <a:r>
                        <a:rPr lang="en-US" dirty="0" err="1" smtClean="0">
                          <a:latin typeface="+mn-lt"/>
                        </a:rPr>
                        <a:t>postive</a:t>
                      </a:r>
                      <a:endParaRPr lang="ar-IQ" dirty="0"/>
                    </a:p>
                  </a:txBody>
                  <a:tcPr/>
                </a:tc>
              </a:tr>
              <a:tr h="1304967">
                <a:tc>
                  <a:txBody>
                    <a:bodyPr/>
                    <a:lstStyle/>
                    <a:p>
                      <a:pPr algn="l" rtl="1"/>
                      <a:r>
                        <a:rPr lang="en-US" b="1" dirty="0" smtClean="0"/>
                        <a:t>Complement protein Domain</a:t>
                      </a:r>
                      <a:endParaRPr lang="ar-IQ" b="1" dirty="0"/>
                    </a:p>
                  </a:txBody>
                  <a:tcPr/>
                </a:tc>
              </a:tr>
              <a:tr h="1090500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Low C3 or C4                                                       3</a:t>
                      </a:r>
                    </a:p>
                    <a:p>
                      <a:pPr algn="l" rtl="1"/>
                      <a:r>
                        <a:rPr lang="en-US" dirty="0" smtClean="0"/>
                        <a:t>Low C3 and low C4                                             4</a:t>
                      </a:r>
                    </a:p>
                    <a:p>
                      <a:pPr algn="l" rtl="1"/>
                      <a:r>
                        <a:rPr lang="en-US" dirty="0" smtClean="0"/>
                        <a:t>at same time</a:t>
                      </a:r>
                      <a:endParaRPr lang="ar-IQ" dirty="0"/>
                    </a:p>
                  </a:txBody>
                  <a:tcPr/>
                </a:tc>
              </a:tr>
              <a:tr h="1003821">
                <a:tc>
                  <a:txBody>
                    <a:bodyPr/>
                    <a:lstStyle/>
                    <a:p>
                      <a:pPr algn="l" rtl="1"/>
                      <a:r>
                        <a:rPr lang="en-US" b="1" dirty="0" smtClean="0"/>
                        <a:t>Highly specific antibodies domain</a:t>
                      </a:r>
                      <a:endParaRPr lang="ar-IQ" b="1" dirty="0"/>
                    </a:p>
                  </a:txBody>
                  <a:tcPr/>
                </a:tc>
              </a:tr>
              <a:tr h="763350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Anti-</a:t>
                      </a:r>
                      <a:r>
                        <a:rPr lang="en-US" dirty="0" err="1" smtClean="0"/>
                        <a:t>dsDNA</a:t>
                      </a:r>
                      <a:r>
                        <a:rPr lang="en-US" dirty="0" smtClean="0"/>
                        <a:t> antibody                                       6</a:t>
                      </a:r>
                    </a:p>
                    <a:p>
                      <a:pPr algn="l" rtl="1"/>
                      <a:r>
                        <a:rPr lang="en-US" dirty="0" smtClean="0"/>
                        <a:t>Anti-Smith </a:t>
                      </a:r>
                      <a:r>
                        <a:rPr lang="en-US" smtClean="0"/>
                        <a:t>antibody                                         </a:t>
                      </a:r>
                      <a:r>
                        <a:rPr lang="en-US" dirty="0" smtClean="0"/>
                        <a:t>6</a:t>
                      </a:r>
                      <a:endParaRPr lang="ar-IQ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DISEASE ACTIVITY MEASURES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British Isles Lupus Assessment Group (BILAG)</a:t>
            </a:r>
          </a:p>
          <a:p>
            <a:pPr algn="l" rtl="0"/>
            <a:r>
              <a:rPr lang="en-US" dirty="0" smtClean="0"/>
              <a:t>Systemic Lupus Activity Measure (SLAM)</a:t>
            </a:r>
          </a:p>
          <a:p>
            <a:pPr algn="l" rtl="0"/>
            <a:r>
              <a:rPr lang="en-US" dirty="0" smtClean="0">
                <a:solidFill>
                  <a:srgbClr val="00B0F0"/>
                </a:solidFill>
              </a:rPr>
              <a:t>SLE Disease Activity Index (SLEDAI)</a:t>
            </a:r>
          </a:p>
          <a:p>
            <a:pPr algn="l" rtl="0"/>
            <a:r>
              <a:rPr lang="en-US" dirty="0" smtClean="0"/>
              <a:t>Safety of Estrogen in Lupus Erythematosus National Assessment (SELENA) SLEDAI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0"/>
            <a:ext cx="6768752" cy="714356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SLEDAI  </a:t>
            </a:r>
            <a:endParaRPr lang="en-US" sz="32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83541553"/>
              </p:ext>
            </p:extLst>
          </p:nvPr>
        </p:nvGraphicFramePr>
        <p:xfrm>
          <a:off x="285720" y="1000109"/>
          <a:ext cx="8429684" cy="5757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5125"/>
                <a:gridCol w="774119"/>
                <a:gridCol w="857112"/>
                <a:gridCol w="1343366"/>
                <a:gridCol w="4559962"/>
              </a:tblGrid>
              <a:tr h="5370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SLEDAI Score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Yes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No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/>
                        <a:t>Descriptor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/>
                        <a:t>Definition</a:t>
                      </a:r>
                      <a:endParaRPr lang="en-US" sz="1400" b="1" dirty="0"/>
                    </a:p>
                  </a:txBody>
                  <a:tcPr/>
                </a:tc>
              </a:tr>
              <a:tr h="53199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8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1100" dirty="0" smtClean="0"/>
                        <a:t>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Seizure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Recent onset. Exclude metabolic, infectious, or drug causes.</a:t>
                      </a:r>
                      <a:endParaRPr lang="en-US" sz="1100" dirty="0"/>
                    </a:p>
                  </a:txBody>
                  <a:tcPr/>
                </a:tc>
              </a:tr>
              <a:tr h="74808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8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1100" dirty="0" smtClean="0"/>
                        <a:t>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Psychosis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Altered ability to function in normal activity. Include</a:t>
                      </a:r>
                      <a:r>
                        <a:rPr lang="en-US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hallucinations, incoherence</a:t>
                      </a:r>
                      <a:r>
                        <a:rPr lang="en-US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,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marked loose</a:t>
                      </a:r>
                      <a:r>
                        <a:rPr lang="en-US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associations, marked illogical</a:t>
                      </a:r>
                      <a:r>
                        <a:rPr lang="en-US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thinking, bizarre, disorganized, or catatonic behavior. </a:t>
                      </a:r>
                    </a:p>
                  </a:txBody>
                  <a:tcPr/>
                </a:tc>
              </a:tr>
              <a:tr h="74808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8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1100" dirty="0" smtClean="0"/>
                        <a:t>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Organic brain syndrome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Altered mental function with impaired orientation, memory, or other intellectual function, rapid onset and</a:t>
                      </a:r>
                      <a:r>
                        <a:rPr lang="en-US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fluctuating clinical features</a:t>
                      </a:r>
                      <a:endParaRPr lang="en-US" sz="1100" dirty="0"/>
                    </a:p>
                  </a:txBody>
                  <a:tcPr/>
                </a:tc>
              </a:tr>
              <a:tr h="74808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8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1100" dirty="0" smtClean="0"/>
                        <a:t>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Visual disturbance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Retinal changes of SLE. Include cytoid bodies, retinal hemorrhages, serous exudate or hemorrhages in the choroid, or optic neuritis. </a:t>
                      </a:r>
                      <a:endParaRPr lang="en-US" sz="1100" dirty="0"/>
                    </a:p>
                  </a:txBody>
                  <a:tcPr/>
                </a:tc>
              </a:tr>
              <a:tr h="57943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8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1100" dirty="0" smtClean="0"/>
                        <a:t>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Cranial nerve disorde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onset of sensory or motor neuropathy involving cranial nerves.</a:t>
                      </a:r>
                    </a:p>
                  </a:txBody>
                  <a:tcPr/>
                </a:tc>
              </a:tr>
              <a:tr h="53708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8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1100" dirty="0" smtClean="0"/>
                        <a:t>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Lupus headache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Severe, persistent headache; may be migrainous, but must nonresponsive to narcotic analgesia.</a:t>
                      </a:r>
                    </a:p>
                  </a:txBody>
                  <a:tcPr/>
                </a:tc>
              </a:tr>
              <a:tr h="53708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8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1100" dirty="0" smtClean="0"/>
                        <a:t>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CVA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onset of cerebrovascular accident(s). Exclude</a:t>
                      </a:r>
                      <a:r>
                        <a:rPr lang="en-US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arteriosclerosis.</a:t>
                      </a:r>
                    </a:p>
                  </a:txBody>
                  <a:tcPr/>
                </a:tc>
              </a:tr>
              <a:tr h="74808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8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1100" dirty="0" smtClean="0"/>
                        <a:t>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Vasculitis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Ulceration, gangrene, tender finger nodules, periungual</a:t>
                      </a:r>
                      <a:r>
                        <a:rPr lang="en-US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infarction, splinter hemorrhages, or biopsy or angiogram</a:t>
                      </a:r>
                      <a:r>
                        <a:rPr lang="en-US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proof of vasculitis.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8505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0"/>
            <a:ext cx="6768752" cy="285728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 smtClean="0"/>
              <a:t> </a:t>
            </a:r>
            <a:endParaRPr lang="en-US" sz="32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61306851"/>
              </p:ext>
            </p:extLst>
          </p:nvPr>
        </p:nvGraphicFramePr>
        <p:xfrm>
          <a:off x="1" y="-1"/>
          <a:ext cx="9144002" cy="6750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592667"/>
                <a:gridCol w="762000"/>
                <a:gridCol w="1598076"/>
                <a:gridCol w="5429259"/>
              </a:tblGrid>
              <a:tr h="53420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SLEDAI Score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Descriptor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Definition</a:t>
                      </a:r>
                      <a:endParaRPr lang="en-US" sz="1400" dirty="0"/>
                    </a:p>
                  </a:txBody>
                  <a:tcPr/>
                </a:tc>
              </a:tr>
              <a:tr h="33888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4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100" dirty="0" smtClean="0"/>
                        <a:t>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Arthritis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More than 2 joints with pain and signs of inflammation </a:t>
                      </a:r>
                    </a:p>
                  </a:txBody>
                  <a:tcPr/>
                </a:tc>
              </a:tr>
              <a:tr h="51895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4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1100" dirty="0" smtClean="0"/>
                        <a:t>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Myositis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Proximal muscle aching/weakness, associated with elevated CPK/ aldolase /EMG changes /biopsy showing myositis</a:t>
                      </a:r>
                      <a:endParaRPr lang="en-US" sz="1100" dirty="0"/>
                    </a:p>
                  </a:txBody>
                  <a:tcPr/>
                </a:tc>
              </a:tr>
              <a:tr h="32460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4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1100" dirty="0" smtClean="0"/>
                        <a:t>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Urinary casts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Heme‑granular or red blood cell casts</a:t>
                      </a:r>
                      <a:endParaRPr lang="en-US" sz="1100" dirty="0"/>
                    </a:p>
                  </a:txBody>
                  <a:tcPr/>
                </a:tc>
              </a:tr>
              <a:tr h="32460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4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1100" dirty="0" smtClean="0"/>
                        <a:t>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Hematuria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&gt;5 red blood cells/high power field. Exclude stone, infection, others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5011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4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1100" dirty="0" smtClean="0"/>
                        <a:t>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Proteinuria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&gt;0.5 gm/24 hours. 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2460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4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1100" dirty="0" smtClean="0"/>
                        <a:t>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Pyuria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 5 white blood cells/high power field. Exclude infection.</a:t>
                      </a:r>
                    </a:p>
                  </a:txBody>
                  <a:tcPr/>
                </a:tc>
              </a:tr>
              <a:tr h="32460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100" dirty="0" smtClean="0"/>
                        <a:t>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Rash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Inflammatory type rash.</a:t>
                      </a:r>
                    </a:p>
                  </a:txBody>
                  <a:tcPr/>
                </a:tc>
              </a:tr>
              <a:tr h="32460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100" dirty="0" smtClean="0"/>
                        <a:t>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Alopecia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Abnormal, patchy or diffuse loss</a:t>
                      </a:r>
                      <a:r>
                        <a:rPr lang="en-US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hair.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2460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1100" dirty="0" smtClean="0"/>
                        <a:t>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Mucosal ulcers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Oral or nasal ulcerations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2460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1100" dirty="0" smtClean="0"/>
                        <a:t>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Pleurisy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Pleuritic chest pain with pleural rub or effusion, or pleural thickening.</a:t>
                      </a:r>
                    </a:p>
                  </a:txBody>
                  <a:tcPr/>
                </a:tc>
              </a:tr>
              <a:tr h="32460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1100" dirty="0" smtClean="0"/>
                        <a:t>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Pericarditis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Pericardial pain with at least 1 of the following: rub, effusion, or +ECG or echo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5182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100" dirty="0" smtClean="0"/>
                        <a:t>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 complement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Decrease in CH50. C3. or C4 below the lower limit of</a:t>
                      </a:r>
                      <a:r>
                        <a:rPr lang="en-US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normal for testing laboratory.</a:t>
                      </a:r>
                    </a:p>
                  </a:txBody>
                  <a:tcPr/>
                </a:tc>
              </a:tr>
              <a:tr h="55182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100" dirty="0" smtClean="0"/>
                        <a:t>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Increased DNA binding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Increased DNA binding above normal range for </a:t>
                      </a:r>
                    </a:p>
                    <a:p>
                      <a:pPr algn="l"/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testing laboratory.</a:t>
                      </a:r>
                    </a:p>
                  </a:txBody>
                  <a:tcPr/>
                </a:tc>
              </a:tr>
              <a:tr h="32460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100" dirty="0" smtClean="0"/>
                        <a:t>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Fever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&gt;38°C. Exclude infectious cause.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5182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100" dirty="0" smtClean="0"/>
                        <a:t>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Thrombocytopenia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 100x10</a:t>
                      </a:r>
                      <a:r>
                        <a:rPr lang="en-US" sz="11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platelets/L. Exclude drug causes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2460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100" dirty="0" smtClean="0"/>
                        <a:t>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Leukopenia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 3x10</a:t>
                      </a:r>
                      <a:r>
                        <a:rPr lang="en-US" sz="11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WBC/L. Exclude drug causes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6957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519671"/>
            <a:ext cx="6768752" cy="922114"/>
          </a:xfrm>
        </p:spPr>
        <p:txBody>
          <a:bodyPr>
            <a:normAutofit/>
          </a:bodyPr>
          <a:lstStyle/>
          <a:p>
            <a:pPr algn="l" rtl="0"/>
            <a:r>
              <a:rPr lang="en-US" sz="3200" b="1" dirty="0" smtClean="0"/>
              <a:t>SLEDAI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028" y="1772816"/>
            <a:ext cx="8229600" cy="4104456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sz="2800" dirty="0" smtClean="0"/>
              <a:t>Evaluates 24 lupus manifestations</a:t>
            </a:r>
          </a:p>
          <a:p>
            <a:pPr algn="l" rtl="0"/>
            <a:r>
              <a:rPr lang="en-US" sz="2800" dirty="0" smtClean="0"/>
              <a:t>Parameters are scored </a:t>
            </a:r>
            <a:r>
              <a:rPr lang="en-US" sz="2800" dirty="0" smtClean="0">
                <a:solidFill>
                  <a:srgbClr val="FF0000"/>
                </a:solidFill>
              </a:rPr>
              <a:t>√</a:t>
            </a:r>
            <a:r>
              <a:rPr lang="en-US" sz="2800" dirty="0" smtClean="0"/>
              <a:t> if present</a:t>
            </a:r>
          </a:p>
          <a:p>
            <a:pPr algn="l" rtl="0"/>
            <a:r>
              <a:rPr lang="en-US" sz="2800" dirty="0" smtClean="0"/>
              <a:t>Manifestation items are weighted with scores ranging from 1 to 8</a:t>
            </a:r>
          </a:p>
          <a:p>
            <a:pPr algn="l" rtl="0"/>
            <a:r>
              <a:rPr lang="en-US" sz="2800" dirty="0" smtClean="0"/>
              <a:t>Scores are totaled</a:t>
            </a:r>
          </a:p>
          <a:p>
            <a:pPr lvl="1" algn="l" rtl="0"/>
            <a:r>
              <a:rPr lang="en-US" dirty="0" smtClean="0"/>
              <a:t>Mild: 0-5</a:t>
            </a:r>
          </a:p>
          <a:p>
            <a:pPr lvl="1" algn="l" rtl="0"/>
            <a:r>
              <a:rPr lang="en-US" dirty="0" smtClean="0"/>
              <a:t>Moderate: 6-12</a:t>
            </a:r>
          </a:p>
          <a:p>
            <a:pPr lvl="1" algn="l" rtl="0"/>
            <a:r>
              <a:rPr lang="en-US" dirty="0" smtClean="0"/>
              <a:t>Severe: 13-20</a:t>
            </a:r>
          </a:p>
          <a:p>
            <a:pPr marL="457200" lvl="1" indent="0" algn="l" rtl="0">
              <a:buNone/>
            </a:pPr>
            <a:r>
              <a:rPr lang="en-US" sz="1400" i="1" dirty="0" smtClean="0"/>
              <a:t>				</a:t>
            </a:r>
          </a:p>
        </p:txBody>
      </p:sp>
    </p:spTree>
    <p:extLst>
      <p:ext uri="{BB962C8B-B14F-4D97-AF65-F5344CB8AC3E}">
        <p14:creationId xmlns="" xmlns:p14="http://schemas.microsoft.com/office/powerpoint/2010/main" val="266072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0"/>
            <a:ext cx="6480720" cy="500042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sz="3200" b="1" dirty="0"/>
              <a:t>SLICC/ACR damage Index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774649473"/>
              </p:ext>
            </p:extLst>
          </p:nvPr>
        </p:nvGraphicFramePr>
        <p:xfrm>
          <a:off x="467544" y="571480"/>
          <a:ext cx="3818704" cy="6090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7151"/>
                <a:gridCol w="761553"/>
              </a:tblGrid>
              <a:tr h="462868">
                <a:tc>
                  <a:txBody>
                    <a:bodyPr/>
                    <a:lstStyle/>
                    <a:p>
                      <a:pPr algn="l" rtl="0"/>
                      <a:r>
                        <a:rPr lang="en-US" sz="1200" dirty="0" smtClean="0"/>
                        <a:t>Item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Score</a:t>
                      </a:r>
                      <a:endParaRPr lang="en-US" sz="1200" dirty="0"/>
                    </a:p>
                  </a:txBody>
                  <a:tcPr/>
                </a:tc>
              </a:tr>
              <a:tr h="762161"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/>
                        <a:t>Ocular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Any cataract ever 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Retinal change </a:t>
                      </a:r>
                      <a:r>
                        <a:rPr lang="en-US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 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optic atrophy 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 smtClean="0"/>
                    </a:p>
                    <a:p>
                      <a:pPr algn="l" rtl="0"/>
                      <a:r>
                        <a:rPr lang="en-US" sz="1100" dirty="0" smtClean="0"/>
                        <a:t>0,1</a:t>
                      </a:r>
                    </a:p>
                    <a:p>
                      <a:pPr algn="l" rtl="0"/>
                      <a:r>
                        <a:rPr lang="en-US" sz="1100" dirty="0" smtClean="0"/>
                        <a:t>0,1</a:t>
                      </a:r>
                      <a:endParaRPr lang="en-US" sz="1100" dirty="0"/>
                    </a:p>
                  </a:txBody>
                  <a:tcPr/>
                </a:tc>
              </a:tr>
              <a:tr h="13089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Neuropsychiatric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Cognitive impairment/</a:t>
                      </a:r>
                      <a:r>
                        <a:rPr lang="en-US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major psychosis 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Seizures requiring therapy for 6 months 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CVA ever (score 2 if &gt;1) 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Cranial or peripheral neuropathy </a:t>
                      </a:r>
                    </a:p>
                    <a:p>
                      <a:pPr marL="171450" indent="-1714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Transverse myelitis 	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0,1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0,1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0,1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0,1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0,1</a:t>
                      </a:r>
                    </a:p>
                  </a:txBody>
                  <a:tcPr/>
                </a:tc>
              </a:tr>
              <a:tr h="9775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Renal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Estimated GFR &lt;50%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Proteinuria &gt;3.5 gm/24 h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ESRD		</a:t>
                      </a:r>
                      <a:endParaRPr lang="en-US" sz="11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0,1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0,1</a:t>
                      </a:r>
                    </a:p>
                    <a:p>
                      <a:pPr algn="l" rtl="0"/>
                      <a:r>
                        <a:rPr lang="en-US" sz="1100" dirty="0" smtClean="0"/>
                        <a:t>3</a:t>
                      </a:r>
                      <a:endParaRPr lang="en-US" sz="1100" dirty="0"/>
                    </a:p>
                  </a:txBody>
                  <a:tcPr/>
                </a:tc>
              </a:tr>
              <a:tr h="1203396"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/>
                        <a:t>Pulmonary</a:t>
                      </a:r>
                    </a:p>
                    <a:p>
                      <a:pPr marL="171450" indent="-1714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Pulmonary hypertension</a:t>
                      </a:r>
                    </a:p>
                    <a:p>
                      <a:pPr marL="171450" indent="-1714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Pulmonary fibrosis and radiograph) </a:t>
                      </a:r>
                    </a:p>
                    <a:p>
                      <a:pPr marL="171450" indent="-1714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Shrinking lung (radiograph) </a:t>
                      </a:r>
                    </a:p>
                    <a:p>
                      <a:pPr marL="171450" indent="-1714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Pleural fibrosis (radiograph) </a:t>
                      </a:r>
                    </a:p>
                    <a:p>
                      <a:pPr marL="171450" indent="-1714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Pulmonary infarction (radiograph)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0,1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0,1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0,1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0,1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0,1</a:t>
                      </a:r>
                      <a:endParaRPr lang="en-US" sz="1100" dirty="0"/>
                    </a:p>
                  </a:txBody>
                  <a:tcPr/>
                </a:tc>
              </a:tr>
              <a:tr h="1375204"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/>
                        <a:t>Cardiovascular</a:t>
                      </a:r>
                    </a:p>
                    <a:p>
                      <a:pPr marL="171450" indent="-1714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Angina </a:t>
                      </a: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coronary artery bypass</a:t>
                      </a:r>
                    </a:p>
                    <a:p>
                      <a:pPr marL="171450" indent="-1714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Myocardial infarction ever (score 2 if &gt; 1)</a:t>
                      </a:r>
                    </a:p>
                    <a:p>
                      <a:pPr marL="171450" indent="-1714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Cardiomyopathy (ventricular dysfunction) </a:t>
                      </a:r>
                    </a:p>
                    <a:p>
                      <a:pPr marL="171450" indent="-1714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Valvular disease (murmur &gt;3/6)</a:t>
                      </a:r>
                    </a:p>
                    <a:p>
                      <a:pPr marL="171450" indent="-1714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Pericarditis</a:t>
                      </a:r>
                      <a:r>
                        <a:rPr lang="en-US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months, </a:t>
                      </a: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pericardiectomy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0,1</a:t>
                      </a:r>
                    </a:p>
                    <a:p>
                      <a:pPr algn="l" rtl="0"/>
                      <a:r>
                        <a:rPr lang="en-US" sz="1100" dirty="0" smtClean="0"/>
                        <a:t>0,1,2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0,1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0,1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0,1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238051608"/>
              </p:ext>
            </p:extLst>
          </p:nvPr>
        </p:nvGraphicFramePr>
        <p:xfrm>
          <a:off x="4427984" y="500042"/>
          <a:ext cx="4536504" cy="6180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648072"/>
              </a:tblGrid>
              <a:tr h="3892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Item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Score</a:t>
                      </a:r>
                      <a:endParaRPr lang="en-US" sz="1200" dirty="0"/>
                    </a:p>
                  </a:txBody>
                  <a:tcPr/>
                </a:tc>
              </a:tr>
              <a:tr h="1026236"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Peripheral vascular 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Claudication for 6 months 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Minor tissue loss (pulp space)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Significant tissue loss ever ( loss of digit) (score 2 if &gt;1 site)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Venous thrombosis, swelling, ulceration, </a:t>
                      </a: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venous stasis	 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 smtClean="0"/>
                    </a:p>
                    <a:p>
                      <a:pPr algn="l"/>
                      <a:r>
                        <a:rPr lang="en-US" sz="1100" dirty="0" smtClean="0"/>
                        <a:t>0,1</a:t>
                      </a:r>
                    </a:p>
                    <a:p>
                      <a:pPr algn="l"/>
                      <a:r>
                        <a:rPr lang="en-US" sz="1100" dirty="0" smtClean="0"/>
                        <a:t>0,1,2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0,1</a:t>
                      </a:r>
                    </a:p>
                    <a:p>
                      <a:pPr algn="l"/>
                      <a:r>
                        <a:rPr lang="en-US" sz="1100" dirty="0" smtClean="0"/>
                        <a:t>0,1</a:t>
                      </a:r>
                      <a:endParaRPr lang="en-US" sz="1100" dirty="0"/>
                    </a:p>
                  </a:txBody>
                  <a:tcPr/>
                </a:tc>
              </a:tr>
              <a:tr h="12026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Gastrointestinal </a:t>
                      </a: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Infarction or resection of bowel below duodenum spleen, liver, or gall bladder ever, for cause any (score 2 if &gt; 1 site)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Mesenteric insufficiency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Chronic peritonitis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Stricture </a:t>
                      </a: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upper gastrointestinal tract surgery ever	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0,1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0,1,2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0,1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0,1</a:t>
                      </a:r>
                    </a:p>
                  </a:txBody>
                  <a:tcPr/>
                </a:tc>
              </a:tr>
              <a:tr h="13674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Musculoskeletal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Muscle atrophy or weakness	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Deforming or erosive arthritis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Osteoporosis with fracture or vertebral collapse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Avascular necrosis (score 2 if &gt;1)	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Osteomyelitis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Tendon Rupture	</a:t>
                      </a:r>
                      <a:endParaRPr lang="en-US" sz="11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0,1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0,1</a:t>
                      </a:r>
                    </a:p>
                    <a:p>
                      <a:pPr algn="l"/>
                      <a:r>
                        <a:rPr lang="en-US" sz="1100" dirty="0" smtClean="0"/>
                        <a:t>0,1</a:t>
                      </a:r>
                    </a:p>
                    <a:p>
                      <a:pPr algn="l"/>
                      <a:r>
                        <a:rPr lang="en-US" sz="1100" dirty="0" smtClean="0"/>
                        <a:t>0,1,2</a:t>
                      </a:r>
                    </a:p>
                    <a:p>
                      <a:pPr algn="l"/>
                      <a:r>
                        <a:rPr lang="en-US" sz="1100" dirty="0" smtClean="0"/>
                        <a:t>0,1</a:t>
                      </a:r>
                    </a:p>
                    <a:p>
                      <a:pPr algn="l"/>
                      <a:r>
                        <a:rPr lang="en-US" sz="1100" dirty="0" smtClean="0"/>
                        <a:t>0,1</a:t>
                      </a:r>
                      <a:endParaRPr lang="en-US" sz="1100" dirty="0"/>
                    </a:p>
                  </a:txBody>
                  <a:tcPr/>
                </a:tc>
              </a:tr>
              <a:tr h="860227"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/>
                        <a:t>Skin</a:t>
                      </a:r>
                    </a:p>
                    <a:p>
                      <a:pPr marL="171450" indent="-1714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Scarring chronic alopecia</a:t>
                      </a:r>
                    </a:p>
                    <a:p>
                      <a:pPr marL="171450" indent="-1714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Extensive scarring other than scalp and pulp space	</a:t>
                      </a:r>
                    </a:p>
                    <a:p>
                      <a:pPr marL="171450" indent="-1714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Skin ulceration (excluding thrombosis) for &gt;6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0,1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0,1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0,1</a:t>
                      </a:r>
                    </a:p>
                  </a:txBody>
                  <a:tcPr/>
                </a:tc>
              </a:tr>
              <a:tr h="362201">
                <a:tc>
                  <a:txBody>
                    <a:bodyPr/>
                    <a:lstStyle/>
                    <a:p>
                      <a:pPr marL="0" indent="0" algn="l" rtl="0">
                        <a:buFont typeface="Arial" panose="020B0604020202020204" pitchFamily="34" charset="0"/>
                        <a:buNone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Premature gonadal failure</a:t>
                      </a: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0,1</a:t>
                      </a:r>
                      <a:endParaRPr lang="en-US" sz="1100" dirty="0"/>
                    </a:p>
                  </a:txBody>
                  <a:tcPr/>
                </a:tc>
              </a:tr>
              <a:tr h="362201">
                <a:tc>
                  <a:txBody>
                    <a:bodyPr/>
                    <a:lstStyle/>
                    <a:p>
                      <a:pPr marL="0" indent="0" algn="l" rtl="0">
                        <a:buFont typeface="Arial" panose="020B0604020202020204" pitchFamily="34" charset="0"/>
                        <a:buNone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Diabetes 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(regardless of treatment)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0,1</a:t>
                      </a:r>
                      <a:endParaRPr lang="en-US" sz="1100" dirty="0"/>
                    </a:p>
                  </a:txBody>
                  <a:tcPr/>
                </a:tc>
              </a:tr>
              <a:tr h="573485"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Malignancy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exclude dysplasia) (score 2 if &gt; 1 site)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0,1,2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32007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Clr>
                <a:srgbClr val="00B0F0"/>
              </a:buClr>
              <a:buFont typeface="Wingdings" pitchFamily="2" charset="2"/>
              <a:buChar char="m"/>
            </a:pPr>
            <a:r>
              <a:rPr lang="en-US" sz="3000" dirty="0" smtClean="0"/>
              <a:t>Despite improvements in survival, outcomes of contemporary treatment of systemic lupus </a:t>
            </a:r>
            <a:r>
              <a:rPr lang="en-US" sz="3000" dirty="0" err="1" smtClean="0"/>
              <a:t>erythematosus</a:t>
            </a:r>
            <a:r>
              <a:rPr lang="en-US" sz="3000" dirty="0" smtClean="0"/>
              <a:t> (SLE) are unacceptable.</a:t>
            </a:r>
          </a:p>
          <a:p>
            <a:pPr algn="l" rtl="0">
              <a:buClr>
                <a:srgbClr val="00B0F0"/>
              </a:buClr>
              <a:buFont typeface="Wingdings" pitchFamily="2" charset="2"/>
              <a:buChar char="m"/>
            </a:pPr>
            <a:r>
              <a:rPr lang="en-US" sz="3000" dirty="0" smtClean="0"/>
              <a:t>Unlike in many diseases, treat-to-target (T2T) approaches have not been adopted in SLE, owing to a lack of validated targets to treat towards. </a:t>
            </a:r>
          </a:p>
          <a:p>
            <a:pPr algn="l" rtl="0">
              <a:buClr>
                <a:srgbClr val="00B0F0"/>
              </a:buClr>
              <a:buFont typeface="Wingdings" pitchFamily="2" charset="2"/>
              <a:buChar char="m"/>
            </a:pPr>
            <a:r>
              <a:rPr lang="en-US" sz="3000" dirty="0" smtClean="0"/>
              <a:t> it is a key goal to validate target state definitions such as low disease activity and remission.</a:t>
            </a:r>
            <a:endParaRPr lang="en-US" dirty="0" smtClean="0"/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/>
            <a:r>
              <a:rPr lang="en-US" dirty="0" smtClean="0"/>
              <a:t>Definition of lupus low disease activity state (LLDAS)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buNone/>
            </a:pPr>
            <a:endParaRPr lang="ar-IQ" sz="2400" dirty="0" smtClean="0"/>
          </a:p>
          <a:p>
            <a:pPr algn="l" rtl="0">
              <a:buClr>
                <a:srgbClr val="00B0F0"/>
              </a:buClr>
              <a:buFont typeface="Wingdings 2" pitchFamily="18" charset="2"/>
              <a:buChar char=""/>
            </a:pPr>
            <a:r>
              <a:rPr lang="en-US" sz="2400" dirty="0" smtClean="0"/>
              <a:t>SLEDAI-2k </a:t>
            </a:r>
            <a:r>
              <a:rPr lang="en-US" sz="2400" dirty="0" smtClean="0">
                <a:latin typeface="Vivaldi"/>
              </a:rPr>
              <a:t>≤</a:t>
            </a:r>
            <a:r>
              <a:rPr lang="en-US" sz="2400" dirty="0" smtClean="0"/>
              <a:t>4, excluding any major organ domains in the SLEDAI or </a:t>
            </a:r>
            <a:r>
              <a:rPr lang="en-US" sz="2400" dirty="0" err="1" smtClean="0"/>
              <a:t>haemolysis</a:t>
            </a:r>
            <a:r>
              <a:rPr lang="en-US" sz="2400" dirty="0" smtClean="0"/>
              <a:t> and gastrointestinal involvement (which are not included in the SLEDAI).</a:t>
            </a:r>
          </a:p>
          <a:p>
            <a:pPr algn="l" rtl="0">
              <a:buClr>
                <a:srgbClr val="00B0F0"/>
              </a:buClr>
              <a:buFont typeface="Wingdings 2" pitchFamily="18" charset="2"/>
              <a:buChar char=""/>
            </a:pPr>
            <a:r>
              <a:rPr lang="en-US" sz="2400" dirty="0" smtClean="0"/>
              <a:t> No new disease activity (on the basis that new disease activity may portend a flare)</a:t>
            </a:r>
          </a:p>
          <a:p>
            <a:pPr algn="l" rtl="0">
              <a:buClr>
                <a:srgbClr val="00B0F0"/>
              </a:buClr>
              <a:buFont typeface="Wingdings 2" pitchFamily="18" charset="2"/>
              <a:buChar char=""/>
            </a:pPr>
            <a:r>
              <a:rPr lang="en-US" sz="2400" dirty="0" smtClean="0"/>
              <a:t>Physician global assessment (PGA)</a:t>
            </a:r>
            <a:r>
              <a:rPr lang="en-US" sz="2400" dirty="0" smtClean="0">
                <a:latin typeface="Vivaldi"/>
              </a:rPr>
              <a:t>≤</a:t>
            </a:r>
            <a:r>
              <a:rPr lang="en-US" sz="2400" dirty="0" smtClean="0"/>
              <a:t> 1 (1-3) .</a:t>
            </a:r>
          </a:p>
          <a:p>
            <a:pPr algn="l" rtl="0">
              <a:buClr>
                <a:srgbClr val="00B0F0"/>
              </a:buClr>
              <a:buFont typeface="Wingdings 2" pitchFamily="18" charset="2"/>
              <a:buChar char=""/>
            </a:pPr>
            <a:r>
              <a:rPr lang="en-US" sz="2400" dirty="0" smtClean="0"/>
              <a:t>Treatment was captured in two further domains, requiring a </a:t>
            </a:r>
            <a:r>
              <a:rPr lang="en-US" sz="2400" dirty="0" err="1" smtClean="0"/>
              <a:t>prednisolone</a:t>
            </a:r>
            <a:r>
              <a:rPr lang="en-US" sz="2400" dirty="0" smtClean="0"/>
              <a:t> (or equivalent) dose of 7.5 mg/day and absence of toxic effects of current immunosuppressive treatment.</a:t>
            </a:r>
          </a:p>
          <a:p>
            <a:pPr algn="l" rtl="0">
              <a:buClr>
                <a:srgbClr val="00B0F0"/>
              </a:buClr>
              <a:buFont typeface="Wingdings 2" pitchFamily="18" charset="2"/>
              <a:buChar char=""/>
            </a:pPr>
            <a:endParaRPr lang="en-US" sz="2400" dirty="0" smtClean="0"/>
          </a:p>
          <a:p>
            <a:pPr algn="l">
              <a:buNone/>
            </a:pPr>
            <a:r>
              <a:rPr lang="ar-IQ" sz="2400" dirty="0" smtClean="0"/>
              <a:t>:</a:t>
            </a:r>
            <a:endParaRPr lang="en-US" dirty="0" smtClean="0"/>
          </a:p>
          <a:p>
            <a:pPr algn="l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-1071594"/>
            <a:ext cx="7772400" cy="571504"/>
          </a:xfrm>
        </p:spPr>
        <p:txBody>
          <a:bodyPr>
            <a:normAutofit/>
          </a:bodyPr>
          <a:lstStyle/>
          <a:p>
            <a:endParaRPr lang="ar-IQ" sz="27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14282" y="714356"/>
            <a:ext cx="8929718" cy="5143536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 smtClean="0">
                <a:solidFill>
                  <a:schemeClr val="tx1"/>
                </a:solidFill>
                <a:latin typeface="Arial Narrow" pitchFamily="34" charset="0"/>
              </a:rPr>
              <a:t>Systemic lupus </a:t>
            </a:r>
            <a:r>
              <a:rPr lang="en-US" sz="2800" dirty="0" err="1" smtClean="0">
                <a:solidFill>
                  <a:schemeClr val="tx1"/>
                </a:solidFill>
                <a:latin typeface="Arial Narrow" pitchFamily="34" charset="0"/>
              </a:rPr>
              <a:t>erythematosus</a:t>
            </a:r>
            <a:r>
              <a:rPr lang="en-US" sz="2800" dirty="0" smtClean="0">
                <a:solidFill>
                  <a:schemeClr val="tx1"/>
                </a:solidFill>
                <a:latin typeface="Arial Narrow" pitchFamily="34" charset="0"/>
              </a:rPr>
              <a:t> (SLE) is a chronic autoimmune  disease affecting different organs and systems. Despite the etiology of the disease is not fully clarified, a </a:t>
            </a:r>
            <a:r>
              <a:rPr lang="en-US" sz="2800" dirty="0" err="1" smtClean="0">
                <a:solidFill>
                  <a:schemeClr val="tx1"/>
                </a:solidFill>
                <a:latin typeface="Arial Narrow" pitchFamily="34" charset="0"/>
              </a:rPr>
              <a:t>multifactorial</a:t>
            </a:r>
            <a:r>
              <a:rPr lang="en-US" sz="28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Narrow" pitchFamily="34" charset="0"/>
              </a:rPr>
              <a:t>pathogenesisis</a:t>
            </a:r>
            <a:r>
              <a:rPr lang="en-US" sz="2800" dirty="0" smtClean="0">
                <a:solidFill>
                  <a:schemeClr val="tx1"/>
                </a:solidFill>
                <a:latin typeface="Arial Narrow" pitchFamily="34" charset="0"/>
              </a:rPr>
              <a:t> largely accepted with genetic, environmental , and hormonal factors contributing to its development . The production of several </a:t>
            </a:r>
            <a:r>
              <a:rPr lang="en-US" sz="2800" dirty="0" err="1" smtClean="0">
                <a:solidFill>
                  <a:schemeClr val="tx1"/>
                </a:solidFill>
                <a:latin typeface="Arial Narrow" pitchFamily="34" charset="0"/>
              </a:rPr>
              <a:t>autoantibodies</a:t>
            </a:r>
            <a:r>
              <a:rPr lang="en-US" sz="2800" dirty="0" smtClean="0">
                <a:solidFill>
                  <a:schemeClr val="tx1"/>
                </a:solidFill>
                <a:latin typeface="Arial Narrow" pitchFamily="34" charset="0"/>
              </a:rPr>
              <a:t> , associated with different clinical </a:t>
            </a:r>
            <a:r>
              <a:rPr lang="en-US" sz="2800" dirty="0" err="1" smtClean="0">
                <a:solidFill>
                  <a:schemeClr val="tx1"/>
                </a:solidFill>
                <a:latin typeface="Arial Narrow" pitchFamily="34" charset="0"/>
              </a:rPr>
              <a:t>pheno</a:t>
            </a:r>
            <a:r>
              <a:rPr lang="en-US" sz="2800" dirty="0" smtClean="0">
                <a:solidFill>
                  <a:schemeClr val="tx1"/>
                </a:solidFill>
                <a:latin typeface="Arial Narrow" pitchFamily="34" charset="0"/>
              </a:rPr>
              <a:t>- types, could be considered a disease hallmark . The SLE course is variable ,mainly characterized by remission and relapse periods.</a:t>
            </a:r>
            <a:endParaRPr lang="ar-IQ" sz="2800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Definition of Remission in SLE</a:t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/>
          </a:bodyPr>
          <a:lstStyle/>
          <a:p>
            <a:pPr algn="l" rtl="0">
              <a:buClr>
                <a:srgbClr val="00B0F0"/>
              </a:buClr>
              <a:buFont typeface="Wingdings 2" pitchFamily="18" charset="2"/>
              <a:buChar char=""/>
            </a:pPr>
            <a:r>
              <a:rPr lang="en-US" sz="2400" dirty="0" smtClean="0"/>
              <a:t>SLEDAI (clinical) = 0 and PGA &lt;0.5 on a scale of( 0-3). </a:t>
            </a:r>
          </a:p>
          <a:p>
            <a:pPr algn="l" rtl="0">
              <a:buClr>
                <a:srgbClr val="00B0F0"/>
              </a:buClr>
              <a:buNone/>
            </a:pPr>
            <a:r>
              <a:rPr lang="en-US" sz="2400" dirty="0" smtClean="0"/>
              <a:t>     also included consideration of classifying remission on therapy including </a:t>
            </a:r>
            <a:r>
              <a:rPr lang="en-US" sz="2400" dirty="0" err="1" smtClean="0"/>
              <a:t>antimalarials</a:t>
            </a:r>
            <a:r>
              <a:rPr lang="en-US" sz="2400" dirty="0" smtClean="0"/>
              <a:t>, low-dose </a:t>
            </a:r>
            <a:r>
              <a:rPr lang="en-US" sz="2400" dirty="0" err="1" smtClean="0"/>
              <a:t>glucocorticoids</a:t>
            </a:r>
            <a:r>
              <a:rPr lang="en-US" sz="2400" dirty="0" smtClean="0"/>
              <a:t>, </a:t>
            </a:r>
            <a:r>
              <a:rPr lang="en-US" sz="2400" dirty="0" err="1" smtClean="0"/>
              <a:t>immunosuppressives</a:t>
            </a:r>
            <a:r>
              <a:rPr lang="en-US" sz="2400" dirty="0" smtClean="0"/>
              <a:t> and biologics, as well as remission off therapy where </a:t>
            </a:r>
            <a:r>
              <a:rPr lang="en-US" sz="2400" u="sng" dirty="0" smtClean="0"/>
              <a:t>only </a:t>
            </a:r>
            <a:r>
              <a:rPr lang="en-US" sz="2400" u="sng" dirty="0" err="1" smtClean="0"/>
              <a:t>antimalarials</a:t>
            </a:r>
            <a:r>
              <a:rPr lang="en-US" sz="2400" u="sng" dirty="0" smtClean="0"/>
              <a:t> were allowed </a:t>
            </a:r>
            <a:endParaRPr lang="ar-IQ" sz="2400" u="sng" dirty="0" smtClean="0"/>
          </a:p>
          <a:p>
            <a:pPr algn="l" rtl="0">
              <a:buClr>
                <a:srgbClr val="00B0F0"/>
              </a:buClr>
              <a:buFont typeface="Wingdings 2" pitchFamily="18" charset="2"/>
              <a:buChar char=""/>
            </a:pPr>
            <a:r>
              <a:rPr lang="en-US" sz="2400" dirty="0" smtClean="0"/>
              <a:t>This means absent disease activity in clinical and organ-based laboratory tests, not including (that is, ignoring) anti-</a:t>
            </a:r>
            <a:r>
              <a:rPr lang="en-US" sz="2400" dirty="0" err="1" smtClean="0"/>
              <a:t>dsDNA</a:t>
            </a:r>
            <a:r>
              <a:rPr lang="en-US" sz="2400" dirty="0" smtClean="0"/>
              <a:t> antibodies and serum complement.</a:t>
            </a:r>
          </a:p>
          <a:p>
            <a:pPr algn="l" rtl="0">
              <a:buClr>
                <a:srgbClr val="00B0F0"/>
              </a:buClr>
              <a:buFont typeface="Wingdings 2" pitchFamily="18" charset="2"/>
              <a:buChar char=""/>
            </a:pPr>
            <a:r>
              <a:rPr lang="en-US" sz="2400" dirty="0" smtClean="0"/>
              <a:t>Definitions modified to include ‘</a:t>
            </a:r>
            <a:r>
              <a:rPr lang="en-US" sz="2400" b="1" dirty="0" smtClean="0"/>
              <a:t>complete</a:t>
            </a:r>
            <a:r>
              <a:rPr lang="en-US" sz="2400" dirty="0" smtClean="0"/>
              <a:t>’ remission, which also required absent anti-</a:t>
            </a:r>
            <a:r>
              <a:rPr lang="en-US" sz="2400" dirty="0" err="1" smtClean="0"/>
              <a:t>dsDNA</a:t>
            </a:r>
            <a:r>
              <a:rPr lang="en-US" sz="2400" dirty="0" smtClean="0"/>
              <a:t> antibodies and normal serum complement,</a:t>
            </a:r>
          </a:p>
          <a:p>
            <a:pPr algn="l" rtl="0">
              <a:buNone/>
            </a:pPr>
            <a:endParaRPr lang="en-US" sz="2400" dirty="0" smtClean="0"/>
          </a:p>
          <a:p>
            <a:pPr algn="l">
              <a:buNone/>
            </a:pPr>
            <a:endParaRPr lang="en-US" sz="2400" dirty="0" smtClean="0"/>
          </a:p>
          <a:p>
            <a:pPr algn="l"/>
            <a:endParaRPr lang="ar-IQ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609600"/>
          </a:xfrm>
        </p:spPr>
        <p:txBody>
          <a:bodyPr>
            <a:normAutofit fontScale="90000"/>
          </a:bodyPr>
          <a:lstStyle/>
          <a:p>
            <a:pPr algn="l" rtl="0" eaLnBrk="1" hangingPunct="1">
              <a:defRPr/>
            </a:pPr>
            <a:r>
              <a:rPr lang="en-US" altLang="en-US" sz="4000" dirty="0" smtClean="0"/>
              <a:t>Treatment of SLE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86800" cy="5867400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  <a:buClr>
                <a:srgbClr val="00B0F0"/>
              </a:buClr>
              <a:buFont typeface="Wingdings" pitchFamily="2" charset="2"/>
              <a:buChar char="m"/>
              <a:defRPr/>
            </a:pPr>
            <a:r>
              <a:rPr lang="en-US" altLang="en-US" sz="2400" dirty="0" smtClean="0"/>
              <a:t>Vitamin D (an </a:t>
            </a:r>
            <a:r>
              <a:rPr lang="en-US" altLang="en-US" sz="2400" dirty="0" err="1" smtClean="0"/>
              <a:t>immunomodulator</a:t>
            </a:r>
            <a:r>
              <a:rPr lang="en-US" altLang="en-US" sz="2400" dirty="0" smtClean="0"/>
              <a:t>!) </a:t>
            </a:r>
          </a:p>
          <a:p>
            <a:pPr algn="l" rtl="0" eaLnBrk="1" hangingPunct="1">
              <a:lnSpc>
                <a:spcPct val="80000"/>
              </a:lnSpc>
              <a:buClr>
                <a:srgbClr val="00B0F0"/>
              </a:buClr>
              <a:buFont typeface="Wingdings" pitchFamily="2" charset="2"/>
              <a:buChar char="m"/>
              <a:defRPr/>
            </a:pPr>
            <a:endParaRPr lang="en-US" altLang="en-US" sz="2400" dirty="0" smtClean="0"/>
          </a:p>
          <a:p>
            <a:pPr algn="l" rtl="0" eaLnBrk="1" hangingPunct="1">
              <a:lnSpc>
                <a:spcPct val="80000"/>
              </a:lnSpc>
              <a:buClr>
                <a:srgbClr val="00B0F0"/>
              </a:buClr>
              <a:buFont typeface="Wingdings" pitchFamily="2" charset="2"/>
              <a:buChar char="m"/>
              <a:defRPr/>
            </a:pPr>
            <a:r>
              <a:rPr lang="en-US" altLang="en-US" sz="2400" dirty="0" err="1" smtClean="0"/>
              <a:t>Hydroxychloroquine</a:t>
            </a:r>
            <a:r>
              <a:rPr lang="en-US" altLang="en-US" sz="2400" dirty="0" smtClean="0"/>
              <a:t> (HCQ) (</a:t>
            </a:r>
            <a:r>
              <a:rPr lang="en-US" altLang="en-US" sz="2400" dirty="0" err="1" smtClean="0"/>
              <a:t>Plaquenil</a:t>
            </a:r>
            <a:r>
              <a:rPr lang="en-US" altLang="en-US" sz="2400" dirty="0" smtClean="0">
                <a:cs typeface="Arial" charset="0"/>
              </a:rPr>
              <a:t>®</a:t>
            </a:r>
            <a:r>
              <a:rPr lang="en-US" altLang="en-US" sz="2400" dirty="0" smtClean="0"/>
              <a:t>)</a:t>
            </a:r>
          </a:p>
          <a:p>
            <a:pPr algn="l" rtl="0" eaLnBrk="1" hangingPunct="1">
              <a:lnSpc>
                <a:spcPct val="80000"/>
              </a:lnSpc>
              <a:buClr>
                <a:srgbClr val="00B0F0"/>
              </a:buClr>
              <a:buFont typeface="Wingdings" pitchFamily="2" charset="2"/>
              <a:buChar char="m"/>
              <a:defRPr/>
            </a:pPr>
            <a:endParaRPr lang="en-US" altLang="en-US" sz="2400" dirty="0" smtClean="0"/>
          </a:p>
          <a:p>
            <a:pPr algn="l" rtl="0" eaLnBrk="1" hangingPunct="1">
              <a:lnSpc>
                <a:spcPct val="80000"/>
              </a:lnSpc>
              <a:buClr>
                <a:srgbClr val="00B0F0"/>
              </a:buClr>
              <a:buFont typeface="Wingdings" pitchFamily="2" charset="2"/>
              <a:buChar char="m"/>
              <a:defRPr/>
            </a:pPr>
            <a:r>
              <a:rPr lang="en-US" altLang="en-US" sz="2400" dirty="0" smtClean="0"/>
              <a:t>Corticosteroids – Minimize to the extent possible</a:t>
            </a:r>
          </a:p>
          <a:p>
            <a:pPr algn="l" rtl="0" eaLnBrk="1" hangingPunct="1">
              <a:lnSpc>
                <a:spcPct val="80000"/>
              </a:lnSpc>
              <a:buClr>
                <a:srgbClr val="00B0F0"/>
              </a:buClr>
              <a:buFont typeface="Wingdings" pitchFamily="2" charset="2"/>
              <a:buChar char="m"/>
              <a:defRPr/>
            </a:pPr>
            <a:endParaRPr lang="en-US" altLang="en-US" sz="2400" dirty="0" smtClean="0"/>
          </a:p>
          <a:p>
            <a:pPr algn="l" rtl="0" eaLnBrk="1" hangingPunct="1">
              <a:lnSpc>
                <a:spcPct val="80000"/>
              </a:lnSpc>
              <a:buClr>
                <a:srgbClr val="00B0F0"/>
              </a:buClr>
              <a:buFont typeface="Wingdings" pitchFamily="2" charset="2"/>
              <a:buChar char="m"/>
              <a:defRPr/>
            </a:pPr>
            <a:r>
              <a:rPr lang="en-US" altLang="en-US" sz="2400" dirty="0" smtClean="0"/>
              <a:t>Immunosuppressive agents (MTX, </a:t>
            </a:r>
            <a:r>
              <a:rPr lang="en-US" altLang="en-US" sz="2400" dirty="0" err="1" smtClean="0"/>
              <a:t>azathioprine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mycophenolate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mofetil</a:t>
            </a:r>
            <a:r>
              <a:rPr lang="en-US" altLang="en-US" sz="2400" dirty="0" smtClean="0"/>
              <a:t>, etc)</a:t>
            </a:r>
          </a:p>
          <a:p>
            <a:pPr algn="l" rtl="0" eaLnBrk="1" hangingPunct="1">
              <a:lnSpc>
                <a:spcPct val="80000"/>
              </a:lnSpc>
              <a:buClr>
                <a:srgbClr val="00B0F0"/>
              </a:buClr>
              <a:buFont typeface="Wingdings" pitchFamily="2" charset="2"/>
              <a:buChar char="m"/>
              <a:defRPr/>
            </a:pPr>
            <a:endParaRPr lang="en-US" altLang="en-US" sz="2400" dirty="0" smtClean="0"/>
          </a:p>
          <a:p>
            <a:pPr algn="l" rtl="0" eaLnBrk="1" hangingPunct="1">
              <a:lnSpc>
                <a:spcPct val="80000"/>
              </a:lnSpc>
              <a:buClr>
                <a:srgbClr val="00B0F0"/>
              </a:buClr>
              <a:buFont typeface="Wingdings" pitchFamily="2" charset="2"/>
              <a:buChar char="m"/>
              <a:defRPr/>
            </a:pPr>
            <a:r>
              <a:rPr lang="en-US" altLang="en-US" sz="2400" dirty="0" smtClean="0"/>
              <a:t>Targeted biologic therapies: </a:t>
            </a:r>
            <a:r>
              <a:rPr lang="en-US" altLang="en-US" sz="2400" dirty="0" err="1" smtClean="0"/>
              <a:t>belimumab</a:t>
            </a:r>
            <a:r>
              <a:rPr lang="en-US" altLang="en-US" sz="2400" dirty="0" smtClean="0"/>
              <a:t> (</a:t>
            </a:r>
            <a:r>
              <a:rPr lang="en-US" altLang="en-US" sz="2400" dirty="0" err="1" smtClean="0"/>
              <a:t>Benlysta</a:t>
            </a:r>
            <a:r>
              <a:rPr lang="en-US" altLang="en-US" sz="2400" dirty="0" smtClean="0">
                <a:cs typeface="Arial" charset="0"/>
              </a:rPr>
              <a:t>®), </a:t>
            </a:r>
            <a:r>
              <a:rPr lang="en-US" altLang="en-US" sz="2400" dirty="0" err="1" smtClean="0">
                <a:cs typeface="Arial" charset="0"/>
              </a:rPr>
              <a:t>rituximab</a:t>
            </a:r>
            <a:r>
              <a:rPr lang="en-US" altLang="en-US" sz="2400" dirty="0" smtClean="0">
                <a:cs typeface="Arial" charset="0"/>
              </a:rPr>
              <a:t> (</a:t>
            </a:r>
            <a:r>
              <a:rPr lang="en-US" altLang="en-US" sz="2400" dirty="0" err="1" smtClean="0">
                <a:cs typeface="Arial" charset="0"/>
              </a:rPr>
              <a:t>Rituxan</a:t>
            </a:r>
            <a:r>
              <a:rPr lang="en-US" altLang="en-US" sz="2400" dirty="0" smtClean="0">
                <a:cs typeface="Arial" charset="0"/>
              </a:rPr>
              <a:t>®)</a:t>
            </a:r>
          </a:p>
          <a:p>
            <a:pPr algn="l" rtl="0" eaLnBrk="1" hangingPunct="1">
              <a:lnSpc>
                <a:spcPct val="80000"/>
              </a:lnSpc>
              <a:buClr>
                <a:srgbClr val="00B0F0"/>
              </a:buClr>
              <a:buFont typeface="Wingdings" pitchFamily="2" charset="2"/>
              <a:buChar char="m"/>
              <a:defRPr/>
            </a:pPr>
            <a:endParaRPr lang="en-US" altLang="en-US" sz="2400" dirty="0" smtClean="0"/>
          </a:p>
          <a:p>
            <a:pPr algn="l" rtl="0" eaLnBrk="1" hangingPunct="1">
              <a:lnSpc>
                <a:spcPct val="80000"/>
              </a:lnSpc>
              <a:buClr>
                <a:srgbClr val="00B0F0"/>
              </a:buClr>
              <a:buFont typeface="Wingdings" pitchFamily="2" charset="2"/>
              <a:buChar char="m"/>
              <a:defRPr/>
            </a:pPr>
            <a:r>
              <a:rPr lang="en-US" altLang="en-US" sz="2400" dirty="0" err="1" smtClean="0"/>
              <a:t>Statins</a:t>
            </a:r>
            <a:r>
              <a:rPr lang="en-US" altLang="en-US" sz="2400" dirty="0" smtClean="0"/>
              <a:t>? especially for APS (</a:t>
            </a:r>
            <a:r>
              <a:rPr lang="en-US" altLang="en-US" sz="2400" dirty="0" err="1" smtClean="0"/>
              <a:t>antiphospholipid</a:t>
            </a:r>
            <a:r>
              <a:rPr lang="en-US" altLang="en-US" sz="2400" dirty="0" smtClean="0"/>
              <a:t> syndrome)?*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400" dirty="0" smtClean="0"/>
              <a:t>   </a:t>
            </a:r>
            <a:endParaRPr lang="en-US" altLang="en-US" sz="12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12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6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763000" cy="868362"/>
          </a:xfrm>
        </p:spPr>
        <p:txBody>
          <a:bodyPr>
            <a:normAutofit fontScale="90000"/>
          </a:bodyPr>
          <a:lstStyle/>
          <a:p>
            <a:pPr algn="l" rtl="0" eaLnBrk="1" hangingPunct="1">
              <a:defRPr/>
            </a:pPr>
            <a:r>
              <a:rPr lang="en-US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Every patient with lupus should be on vitamin D and </a:t>
            </a:r>
            <a:r>
              <a:rPr lang="en-US" altLang="en-US" sz="36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hydroxychloroquine</a:t>
            </a:r>
            <a:r>
              <a:rPr lang="en-US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(HCQ)!</a:t>
            </a:r>
          </a:p>
        </p:txBody>
      </p:sp>
      <p:sp>
        <p:nvSpPr>
          <p:cNvPr id="5457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763000" cy="5257800"/>
          </a:xfrm>
        </p:spPr>
        <p:txBody>
          <a:bodyPr/>
          <a:lstStyle/>
          <a:p>
            <a:pPr marL="609600" indent="-609600" algn="l" rtl="0" eaLnBrk="1" hangingPunct="1">
              <a:buClr>
                <a:srgbClr val="00B0F0"/>
              </a:buClr>
              <a:buFont typeface="Wingdings" pitchFamily="2" charset="2"/>
              <a:buChar char=""/>
              <a:defRPr/>
            </a:pPr>
            <a:r>
              <a:rPr lang="en-US" altLang="en-US" sz="2400" dirty="0" smtClean="0"/>
              <a:t>A 20-ng/ml increase in the 25 (OH) D level was associated with a 21% decrease in the odds of having a high disease activity score </a:t>
            </a:r>
          </a:p>
          <a:p>
            <a:pPr marL="609600" indent="-609600" algn="l" rtl="0" eaLnBrk="1" hangingPunct="1">
              <a:buClr>
                <a:srgbClr val="00B0F0"/>
              </a:buClr>
              <a:buFont typeface="Wingdings" pitchFamily="2" charset="2"/>
              <a:buChar char=""/>
              <a:defRPr/>
            </a:pPr>
            <a:endParaRPr lang="en-US" altLang="en-US" sz="2400" dirty="0" smtClean="0"/>
          </a:p>
          <a:p>
            <a:pPr marL="609600" indent="-609600" algn="l" rtl="0" eaLnBrk="1" hangingPunct="1">
              <a:buClr>
                <a:srgbClr val="00B0F0"/>
              </a:buClr>
              <a:buFont typeface="Wingdings" pitchFamily="2" charset="2"/>
              <a:buChar char=""/>
              <a:defRPr/>
            </a:pPr>
            <a:r>
              <a:rPr lang="en-US" altLang="en-US" sz="2400" dirty="0" smtClean="0"/>
              <a:t>Fifteen (15%) decrease in the odds of having clinically important </a:t>
            </a:r>
            <a:r>
              <a:rPr lang="en-US" altLang="en-US" sz="2400" dirty="0" err="1" smtClean="0"/>
              <a:t>proteinuria</a:t>
            </a:r>
            <a:r>
              <a:rPr lang="en-US" altLang="en-US" sz="2400" dirty="0" smtClean="0"/>
              <a:t> </a:t>
            </a:r>
          </a:p>
          <a:p>
            <a:pPr marL="609600" indent="-609600" algn="l" rtl="0" eaLnBrk="1" hangingPunct="1">
              <a:buClr>
                <a:srgbClr val="00B0F0"/>
              </a:buClr>
              <a:buFont typeface="Wingdings" pitchFamily="2" charset="2"/>
              <a:buChar char=""/>
              <a:defRPr/>
            </a:pPr>
            <a:endParaRPr lang="en-US" altLang="en-US" sz="2400" dirty="0" smtClean="0"/>
          </a:p>
          <a:p>
            <a:pPr marL="609600" indent="-609600" algn="l" rtl="0" eaLnBrk="1" hangingPunct="1">
              <a:buClr>
                <a:srgbClr val="00B0F0"/>
              </a:buClr>
              <a:buFont typeface="Wingdings" pitchFamily="2" charset="2"/>
              <a:buChar char=""/>
              <a:defRPr/>
            </a:pPr>
            <a:r>
              <a:rPr lang="en-US" altLang="en-US" sz="2400" dirty="0" smtClean="0"/>
              <a:t>There was no evidence of additional benefit of 25 (OH) D beyond a level of 40 </a:t>
            </a:r>
            <a:r>
              <a:rPr lang="en-US" altLang="en-US" sz="2400" dirty="0" err="1" smtClean="0"/>
              <a:t>ng</a:t>
            </a:r>
            <a:r>
              <a:rPr lang="en-US" altLang="en-US" sz="2400" dirty="0" smtClean="0"/>
              <a:t>/ml</a:t>
            </a:r>
          </a:p>
          <a:p>
            <a:pPr marL="609600" indent="-609600" algn="l" rtl="0" eaLnBrk="1" hangingPunct="1">
              <a:defRPr/>
            </a:pPr>
            <a:endParaRPr lang="en-US" altLang="en-US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533400"/>
          </a:xfrm>
        </p:spPr>
        <p:txBody>
          <a:bodyPr>
            <a:normAutofit fontScale="90000"/>
          </a:bodyPr>
          <a:lstStyle/>
          <a:p>
            <a:pPr algn="l" rtl="0" eaLnBrk="1" hangingPunct="1">
              <a:defRPr/>
            </a:pPr>
            <a:r>
              <a:rPr lang="en-US" alt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Hydroxychloroquine</a:t>
            </a:r>
            <a:r>
              <a:rPr lang="en-US" altLang="en-US" sz="3600" dirty="0" smtClean="0">
                <a:solidFill>
                  <a:srgbClr val="FAFF6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(HCQ)</a:t>
            </a:r>
            <a:endParaRPr lang="en-US" altLang="en-US" sz="36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914400"/>
            <a:ext cx="8534400" cy="5943600"/>
          </a:xfrm>
        </p:spPr>
        <p:txBody>
          <a:bodyPr/>
          <a:lstStyle/>
          <a:p>
            <a:pPr marL="609600" indent="-609600" algn="l" rtl="0" eaLnBrk="1" hangingPunct="1">
              <a:lnSpc>
                <a:spcPct val="80000"/>
              </a:lnSpc>
              <a:buClr>
                <a:srgbClr val="00B0F0"/>
              </a:buClr>
              <a:buFont typeface="Wingdings" pitchFamily="2" charset="2"/>
              <a:buChar char="m"/>
              <a:defRPr/>
            </a:pPr>
            <a:r>
              <a:rPr lang="en-US" altLang="en-US" sz="2400" dirty="0" smtClean="0"/>
              <a:t>It prevents thrombotic events in lupus patients. Ongoing randomized multi-center trial, APS-ACTION, including UTMB  </a:t>
            </a:r>
          </a:p>
          <a:p>
            <a:pPr marL="609600" indent="-609600" algn="l" rtl="0" eaLnBrk="1" hangingPunct="1">
              <a:lnSpc>
                <a:spcPct val="80000"/>
              </a:lnSpc>
              <a:buClr>
                <a:srgbClr val="00B0F0"/>
              </a:buClr>
              <a:buFont typeface="Wingdings" pitchFamily="2" charset="2"/>
              <a:buChar char="m"/>
              <a:defRPr/>
            </a:pPr>
            <a:endParaRPr lang="en-US" altLang="en-US" sz="2400" dirty="0" smtClean="0"/>
          </a:p>
          <a:p>
            <a:pPr marL="609600" indent="-609600" algn="l" rtl="0" eaLnBrk="1" hangingPunct="1">
              <a:lnSpc>
                <a:spcPct val="80000"/>
              </a:lnSpc>
              <a:buClr>
                <a:srgbClr val="00B0F0"/>
              </a:buClr>
              <a:buFont typeface="Wingdings" pitchFamily="2" charset="2"/>
              <a:buChar char="m"/>
              <a:defRPr/>
            </a:pPr>
            <a:r>
              <a:rPr lang="en-US" altLang="en-US" sz="2400" dirty="0" smtClean="0"/>
              <a:t>HCQ is an anti-platelet agent, inhibiting </a:t>
            </a:r>
            <a:r>
              <a:rPr lang="en-US" altLang="en-US" sz="2400" dirty="0" err="1" smtClean="0"/>
              <a:t>aPL</a:t>
            </a:r>
            <a:r>
              <a:rPr lang="en-US" altLang="en-US" sz="2400" dirty="0" smtClean="0"/>
              <a:t>-induced </a:t>
            </a:r>
            <a:r>
              <a:rPr lang="en-US" altLang="en-US" sz="2400" dirty="0" err="1" smtClean="0"/>
              <a:t>GPIIb</a:t>
            </a:r>
            <a:r>
              <a:rPr lang="en-US" altLang="en-US" sz="2400" dirty="0" smtClean="0"/>
              <a:t>/</a:t>
            </a:r>
            <a:r>
              <a:rPr lang="en-US" altLang="en-US" sz="2400" dirty="0" err="1" smtClean="0"/>
              <a:t>IIIa</a:t>
            </a:r>
            <a:r>
              <a:rPr lang="en-US" altLang="en-US" sz="2400" dirty="0" smtClean="0"/>
              <a:t> expression; it does not prolong bleeding time</a:t>
            </a:r>
          </a:p>
          <a:p>
            <a:pPr marL="609600" indent="-609600" algn="l" rtl="0" eaLnBrk="1" hangingPunct="1">
              <a:lnSpc>
                <a:spcPct val="80000"/>
              </a:lnSpc>
              <a:buClr>
                <a:srgbClr val="00B0F0"/>
              </a:buClr>
              <a:buFont typeface="Wingdings" pitchFamily="2" charset="2"/>
              <a:buChar char="m"/>
              <a:defRPr/>
            </a:pPr>
            <a:endParaRPr lang="en-US" altLang="en-US" sz="2400" dirty="0" smtClean="0"/>
          </a:p>
          <a:p>
            <a:pPr marL="609600" indent="-609600" algn="l" rtl="0" eaLnBrk="1" hangingPunct="1">
              <a:lnSpc>
                <a:spcPct val="80000"/>
              </a:lnSpc>
              <a:buClr>
                <a:srgbClr val="00B0F0"/>
              </a:buClr>
              <a:buFont typeface="Wingdings" pitchFamily="2" charset="2"/>
              <a:buChar char="m"/>
              <a:defRPr/>
            </a:pPr>
            <a:r>
              <a:rPr lang="en-US" altLang="en-US" sz="2400" dirty="0" smtClean="0"/>
              <a:t>It prevents lupus flare-ups and progression of disease, including lupus nephritis (LUMINA). It prevents diabetes in patients with RA receiving it </a:t>
            </a:r>
          </a:p>
          <a:p>
            <a:pPr marL="609600" indent="-609600" algn="l" rtl="0" eaLnBrk="1" hangingPunct="1">
              <a:lnSpc>
                <a:spcPct val="80000"/>
              </a:lnSpc>
              <a:buClr>
                <a:srgbClr val="00B0F0"/>
              </a:buClr>
              <a:buFont typeface="Wingdings" pitchFamily="2" charset="2"/>
              <a:buChar char="m"/>
              <a:defRPr/>
            </a:pPr>
            <a:endParaRPr lang="en-US" altLang="en-US" sz="2400" dirty="0" smtClean="0"/>
          </a:p>
          <a:p>
            <a:pPr marL="609600" indent="-609600" algn="l" rtl="0" eaLnBrk="1" hangingPunct="1">
              <a:lnSpc>
                <a:spcPct val="80000"/>
              </a:lnSpc>
              <a:buClr>
                <a:srgbClr val="00B0F0"/>
              </a:buClr>
              <a:buFont typeface="Wingdings" pitchFamily="2" charset="2"/>
              <a:buChar char="m"/>
              <a:defRPr/>
            </a:pPr>
            <a:r>
              <a:rPr lang="en-US" altLang="en-US" sz="2400" dirty="0" smtClean="0"/>
              <a:t>It lowers </a:t>
            </a:r>
            <a:r>
              <a:rPr lang="en-US" altLang="en-US" sz="2400" dirty="0" err="1" smtClean="0"/>
              <a:t>glycemia</a:t>
            </a:r>
            <a:r>
              <a:rPr lang="en-US" altLang="en-US" sz="2400" dirty="0" smtClean="0"/>
              <a:t> and lipids (although modestly)</a:t>
            </a:r>
          </a:p>
          <a:p>
            <a:pPr marL="609600" indent="-609600" algn="l" rtl="0" eaLnBrk="1" hangingPunct="1">
              <a:lnSpc>
                <a:spcPct val="80000"/>
              </a:lnSpc>
              <a:buClr>
                <a:srgbClr val="00B0F0"/>
              </a:buClr>
              <a:buFont typeface="Wingdings" pitchFamily="2" charset="2"/>
              <a:buChar char="m"/>
              <a:defRPr/>
            </a:pPr>
            <a:endParaRPr lang="en-US" altLang="en-US" sz="2400" dirty="0" smtClean="0"/>
          </a:p>
          <a:p>
            <a:pPr marL="609600" indent="-609600" algn="l" rtl="0" eaLnBrk="1" hangingPunct="1">
              <a:lnSpc>
                <a:spcPct val="80000"/>
              </a:lnSpc>
              <a:buClr>
                <a:srgbClr val="00B0F0"/>
              </a:buClr>
              <a:buFont typeface="Wingdings" pitchFamily="2" charset="2"/>
              <a:buChar char="m"/>
              <a:defRPr/>
            </a:pPr>
            <a:r>
              <a:rPr lang="en-US" altLang="en-US" sz="2400" dirty="0" smtClean="0"/>
              <a:t>It </a:t>
            </a:r>
            <a:r>
              <a:rPr lang="en-US" altLang="en-US" sz="2400" dirty="0" err="1" smtClean="0"/>
              <a:t>downregulates</a:t>
            </a:r>
            <a:r>
              <a:rPr lang="en-US" altLang="en-US" sz="2400" dirty="0" smtClean="0"/>
              <a:t> inflammation at different levels: prostaglandins, DNA Abs, T cell activation, inhibits intracellular TLR activation (7 &amp; 9), inhibits IFN-a,</a:t>
            </a:r>
            <a:r>
              <a:rPr lang="en-US" altLang="en-US" sz="2400" b="1" dirty="0" smtClean="0"/>
              <a:t> </a:t>
            </a:r>
            <a:r>
              <a:rPr lang="en-US" altLang="en-US" sz="2400" dirty="0" smtClean="0"/>
              <a:t>IL-1 and IL-6 production, protects the annexin-5 anticoagulant shield from </a:t>
            </a:r>
            <a:r>
              <a:rPr lang="en-US" altLang="en-US" sz="2400" dirty="0" err="1" smtClean="0"/>
              <a:t>aCL</a:t>
            </a:r>
            <a:r>
              <a:rPr lang="en-US" altLang="en-US" sz="2400" dirty="0" smtClean="0"/>
              <a:t>, etc</a:t>
            </a:r>
          </a:p>
          <a:p>
            <a:pPr marL="609600" indent="-609600" algn="l" rtl="0" eaLnBrk="1" hangingPunct="1">
              <a:lnSpc>
                <a:spcPct val="80000"/>
              </a:lnSpc>
              <a:buClr>
                <a:srgbClr val="00B0F0"/>
              </a:buClr>
              <a:buNone/>
              <a:defRPr/>
            </a:pPr>
            <a:r>
              <a:rPr lang="en-US" altLang="en-US" sz="2400" dirty="0" smtClean="0"/>
              <a:t>      </a:t>
            </a:r>
          </a:p>
          <a:p>
            <a:pPr marL="609600" indent="-609600" algn="l" rtl="0" eaLnBrk="1" hangingPunct="1">
              <a:lnSpc>
                <a:spcPct val="80000"/>
              </a:lnSpc>
              <a:buClr>
                <a:srgbClr val="00B0F0"/>
              </a:buClr>
              <a:buNone/>
              <a:defRPr/>
            </a:pPr>
            <a:r>
              <a:rPr lang="en-US" altLang="en-US" sz="1400" dirty="0" smtClean="0"/>
              <a:t> 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1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en-US" altLang="en-US" sz="5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4000" dirty="0" err="1" smtClean="0"/>
              <a:t>Hydroxychloroquine</a:t>
            </a:r>
            <a:r>
              <a:rPr lang="en-US" sz="4000" dirty="0" smtClean="0"/>
              <a:t> in Lupus Pregnancy</a:t>
            </a:r>
            <a:endParaRPr lang="en-US" dirty="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B0F0"/>
              </a:buClr>
              <a:buFont typeface="Wingdings" pitchFamily="2" charset="2"/>
              <a:buChar char="m"/>
            </a:pPr>
            <a:r>
              <a:rPr lang="en-US" sz="2400" dirty="0" smtClean="0"/>
              <a:t>No HCQ exposure during pregnancy (N=163)</a:t>
            </a:r>
          </a:p>
          <a:p>
            <a:pPr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B0F0"/>
              </a:buClr>
              <a:buFont typeface="Wingdings" pitchFamily="2" charset="2"/>
              <a:buChar char="m"/>
            </a:pPr>
            <a:r>
              <a:rPr lang="en-US" sz="2400" dirty="0" smtClean="0"/>
              <a:t>Continuous use of HCQ during pregnancy (N=56)  </a:t>
            </a:r>
          </a:p>
          <a:p>
            <a:pPr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B0F0"/>
              </a:buClr>
              <a:buFont typeface="Wingdings" pitchFamily="2" charset="2"/>
              <a:buChar char="m"/>
            </a:pPr>
            <a:r>
              <a:rPr lang="en-US" sz="2400" dirty="0" smtClean="0"/>
              <a:t>Cessation of HCQ treatment either in the 3 months prior to or during the first trimester of pregnancy (N=38) </a:t>
            </a:r>
          </a:p>
          <a:p>
            <a:pPr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b="1" dirty="0" smtClean="0"/>
              <a:t>    Results</a:t>
            </a:r>
          </a:p>
          <a:p>
            <a:pPr lvl="1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B0F0"/>
              </a:buClr>
              <a:buFont typeface="Calibri" pitchFamily="34" charset="0"/>
              <a:buChar char="•"/>
            </a:pPr>
            <a:r>
              <a:rPr lang="en-US" sz="2400" dirty="0" smtClean="0"/>
              <a:t>No difference in congenital abnormalities, stillborns miscarriages</a:t>
            </a:r>
          </a:p>
          <a:p>
            <a:pPr lvl="1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B0F0"/>
              </a:buClr>
              <a:buFont typeface="Calibri" pitchFamily="34" charset="0"/>
              <a:buChar char="•"/>
            </a:pPr>
            <a:r>
              <a:rPr lang="en-US" sz="2400" dirty="0" smtClean="0"/>
              <a:t>Higher incidence of Lupus Activity and Flare in Non-users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2438400" y="6096000"/>
            <a:ext cx="419100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FFFF"/>
                </a:solidFill>
              </a:rPr>
              <a:t>Clowse, M et al A &amp; R 2006:54; 3640-3647</a:t>
            </a:r>
            <a:endParaRPr lang="en-US" sz="16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920081"/>
            <a:ext cx="8143931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0537" y="1643050"/>
            <a:ext cx="8162925" cy="359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Targets for Emerging Therapies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457200" y="1444625"/>
            <a:ext cx="8378825" cy="5413375"/>
            <a:chOff x="559555" y="1083623"/>
            <a:chExt cx="8379614" cy="5413777"/>
          </a:xfrm>
        </p:grpSpPr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2629472" y="1083623"/>
              <a:ext cx="6309697" cy="5413777"/>
              <a:chOff x="1483040" y="1083623"/>
              <a:chExt cx="6309697" cy="5413777"/>
            </a:xfrm>
          </p:grpSpPr>
          <p:pic>
            <p:nvPicPr>
              <p:cNvPr id="32789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3040" y="1140540"/>
                <a:ext cx="6027420" cy="5356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Curved Down Arrow 4"/>
              <p:cNvSpPr>
                <a:spLocks noChangeAspect="1"/>
              </p:cNvSpPr>
              <p:nvPr/>
            </p:nvSpPr>
            <p:spPr>
              <a:xfrm rot="1752239">
                <a:off x="2320110" y="1083623"/>
                <a:ext cx="904960" cy="417544"/>
              </a:xfrm>
              <a:prstGeom prst="curvedDownArrow">
                <a:avLst>
                  <a:gd name="adj1" fmla="val 27497"/>
                  <a:gd name="adj2" fmla="val 51843"/>
                  <a:gd name="adj3" fmla="val 24984"/>
                </a:avLst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Curved Down Arrow 5"/>
              <p:cNvSpPr>
                <a:spLocks noChangeAspect="1"/>
              </p:cNvSpPr>
              <p:nvPr/>
            </p:nvSpPr>
            <p:spPr>
              <a:xfrm rot="1390216">
                <a:off x="3414000" y="1358281"/>
                <a:ext cx="904960" cy="419131"/>
              </a:xfrm>
              <a:prstGeom prst="curvedDownArrow">
                <a:avLst>
                  <a:gd name="adj1" fmla="val 27497"/>
                  <a:gd name="adj2" fmla="val 51843"/>
                  <a:gd name="adj3" fmla="val 24984"/>
                </a:avLst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Curved Down Arrow 6"/>
              <p:cNvSpPr>
                <a:spLocks noChangeAspect="1"/>
              </p:cNvSpPr>
              <p:nvPr/>
            </p:nvSpPr>
            <p:spPr>
              <a:xfrm rot="732125">
                <a:off x="4487251" y="1605950"/>
                <a:ext cx="1082777" cy="419131"/>
              </a:xfrm>
              <a:prstGeom prst="curvedDownArrow">
                <a:avLst>
                  <a:gd name="adj1" fmla="val 27497"/>
                  <a:gd name="adj2" fmla="val 51843"/>
                  <a:gd name="adj3" fmla="val 24984"/>
                </a:avLst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Curved Down Arrow 7"/>
              <p:cNvSpPr>
                <a:spLocks noChangeAspect="1"/>
              </p:cNvSpPr>
              <p:nvPr/>
            </p:nvSpPr>
            <p:spPr>
              <a:xfrm rot="4566025">
                <a:off x="5755004" y="2789514"/>
                <a:ext cx="1519351" cy="514398"/>
              </a:xfrm>
              <a:prstGeom prst="curvedDownArrow">
                <a:avLst>
                  <a:gd name="adj1" fmla="val 27497"/>
                  <a:gd name="adj2" fmla="val 51843"/>
                  <a:gd name="adj3" fmla="val 24984"/>
                </a:avLst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urved Down Arrow 13"/>
              <p:cNvSpPr>
                <a:spLocks noChangeAspect="1"/>
              </p:cNvSpPr>
              <p:nvPr/>
            </p:nvSpPr>
            <p:spPr>
              <a:xfrm rot="4374445">
                <a:off x="6301943" y="3977847"/>
                <a:ext cx="811272" cy="417551"/>
              </a:xfrm>
              <a:prstGeom prst="curvedDownArrow">
                <a:avLst>
                  <a:gd name="adj1" fmla="val 27497"/>
                  <a:gd name="adj2" fmla="val 51843"/>
                  <a:gd name="adj3" fmla="val 24984"/>
                </a:avLst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Curved Down Arrow 15"/>
              <p:cNvSpPr>
                <a:spLocks noChangeAspect="1"/>
              </p:cNvSpPr>
              <p:nvPr/>
            </p:nvSpPr>
            <p:spPr>
              <a:xfrm rot="4374445">
                <a:off x="6672659" y="4688305"/>
                <a:ext cx="811272" cy="419139"/>
              </a:xfrm>
              <a:prstGeom prst="curvedDownArrow">
                <a:avLst>
                  <a:gd name="adj1" fmla="val 27497"/>
                  <a:gd name="adj2" fmla="val 51843"/>
                  <a:gd name="adj3" fmla="val 24984"/>
                </a:avLst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Curved Down Arrow 16"/>
              <p:cNvSpPr>
                <a:spLocks noChangeAspect="1"/>
              </p:cNvSpPr>
              <p:nvPr/>
            </p:nvSpPr>
            <p:spPr>
              <a:xfrm rot="3346190">
                <a:off x="7157686" y="5316208"/>
                <a:ext cx="879540" cy="390562"/>
              </a:xfrm>
              <a:prstGeom prst="curvedDownArrow">
                <a:avLst>
                  <a:gd name="adj1" fmla="val 27497"/>
                  <a:gd name="adj2" fmla="val 51843"/>
                  <a:gd name="adj3" fmla="val 24984"/>
                </a:avLst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" name="Flowchart: Connector 19"/>
            <p:cNvSpPr/>
            <p:nvPr/>
          </p:nvSpPr>
          <p:spPr>
            <a:xfrm>
              <a:off x="816728" y="1528549"/>
              <a:ext cx="1353265" cy="1182380"/>
            </a:xfrm>
            <a:prstGeom prst="flowChartConnector">
              <a:avLst/>
            </a:prstGeom>
            <a:solidFill>
              <a:srgbClr val="3B6AFF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l" rtl="0">
                <a:defRPr/>
              </a:pPr>
              <a:r>
                <a:rPr lang="en-US" sz="1600" b="1" dirty="0"/>
                <a:t>Immune </a:t>
              </a:r>
            </a:p>
            <a:p>
              <a:pPr algn="l" rtl="0">
                <a:defRPr/>
              </a:pPr>
              <a:r>
                <a:rPr lang="en-US" sz="1600" b="1" dirty="0"/>
                <a:t>Dysfunction</a:t>
              </a:r>
            </a:p>
          </p:txBody>
        </p:sp>
        <p:sp>
          <p:nvSpPr>
            <p:cNvPr id="23" name="Right Arrow 22"/>
            <p:cNvSpPr>
              <a:spLocks noChangeAspect="1"/>
            </p:cNvSpPr>
            <p:nvPr/>
          </p:nvSpPr>
          <p:spPr>
            <a:xfrm>
              <a:off x="2251989" y="1896483"/>
              <a:ext cx="387386" cy="349276"/>
            </a:xfrm>
            <a:prstGeom prst="rightArrow">
              <a:avLst/>
            </a:prstGeom>
            <a:solidFill>
              <a:srgbClr val="89A5FF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Flowchart: Process 25"/>
            <p:cNvSpPr/>
            <p:nvPr/>
          </p:nvSpPr>
          <p:spPr>
            <a:xfrm>
              <a:off x="559555" y="3603009"/>
              <a:ext cx="1460312" cy="1596788"/>
            </a:xfrm>
            <a:prstGeom prst="flowChartProcess">
              <a:avLst/>
            </a:prstGeom>
            <a:solidFill>
              <a:srgbClr val="FFCC99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09538" indent="-109538" algn="l" rtl="0">
                <a:buFont typeface="Arial" pitchFamily="34" charset="0"/>
                <a:buChar char="•"/>
                <a:defRPr/>
              </a:pPr>
              <a:r>
                <a:rPr lang="en-US" sz="1400" b="1" dirty="0">
                  <a:solidFill>
                    <a:schemeClr val="tx1"/>
                  </a:solidFill>
                </a:rPr>
                <a:t>Genetic susceptibility</a:t>
              </a:r>
            </a:p>
            <a:p>
              <a:pPr marL="109538" indent="-109538" algn="l" rtl="0">
                <a:buFont typeface="Arial" pitchFamily="34" charset="0"/>
                <a:buChar char="•"/>
                <a:defRPr/>
              </a:pPr>
              <a:r>
                <a:rPr lang="en-US" sz="1400" b="1" dirty="0">
                  <a:solidFill>
                    <a:schemeClr val="tx1"/>
                  </a:solidFill>
                </a:rPr>
                <a:t>Gender</a:t>
              </a:r>
            </a:p>
            <a:p>
              <a:pPr marL="109538" indent="-109538" algn="l" rtl="0">
                <a:buFont typeface="Arial" pitchFamily="34" charset="0"/>
                <a:buChar char="•"/>
                <a:defRPr/>
              </a:pPr>
              <a:r>
                <a:rPr lang="en-US" sz="1400" b="1" dirty="0">
                  <a:solidFill>
                    <a:schemeClr val="tx1"/>
                  </a:solidFill>
                </a:rPr>
                <a:t>Environmental factors</a:t>
              </a:r>
            </a:p>
            <a:p>
              <a:pPr marL="341313" lvl="1" indent="-115888" algn="l" rtl="0">
                <a:buFont typeface="Courier New" pitchFamily="49" charset="0"/>
                <a:buChar char="o"/>
                <a:defRPr/>
              </a:pPr>
              <a:r>
                <a:rPr lang="en-US" sz="1400" b="1" dirty="0">
                  <a:solidFill>
                    <a:schemeClr val="tx1"/>
                  </a:solidFill>
                </a:rPr>
                <a:t>UV light</a:t>
              </a:r>
            </a:p>
            <a:p>
              <a:pPr marL="341313" lvl="1" indent="-115888" algn="l" rtl="0">
                <a:buFont typeface="Courier New" pitchFamily="49" charset="0"/>
                <a:buChar char="o"/>
                <a:defRPr/>
              </a:pPr>
              <a:r>
                <a:rPr lang="en-US" sz="1400" b="1" dirty="0">
                  <a:solidFill>
                    <a:schemeClr val="tx1"/>
                  </a:solidFill>
                </a:rPr>
                <a:t>Infectio</a:t>
              </a:r>
              <a:r>
                <a:rPr lang="en-US" sz="1200" b="1" dirty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27" name="Flowchart: Connector 26"/>
            <p:cNvSpPr/>
            <p:nvPr/>
          </p:nvSpPr>
          <p:spPr>
            <a:xfrm>
              <a:off x="3113964" y="3073021"/>
              <a:ext cx="1203555" cy="1209661"/>
            </a:xfrm>
            <a:prstGeom prst="flowChartConnector">
              <a:avLst/>
            </a:prstGeom>
            <a:solidFill>
              <a:srgbClr val="3B6AFF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l" rtl="0">
                <a:defRPr/>
              </a:pPr>
              <a:r>
                <a:rPr lang="en-US" sz="1600" b="1" dirty="0"/>
                <a:t>Defective </a:t>
              </a:r>
            </a:p>
            <a:p>
              <a:pPr algn="l" rtl="0">
                <a:defRPr/>
              </a:pPr>
              <a:r>
                <a:rPr lang="en-US" sz="1600" b="1" dirty="0"/>
                <a:t>Regulatory</a:t>
              </a:r>
            </a:p>
            <a:p>
              <a:pPr algn="l" rtl="0">
                <a:defRPr/>
              </a:pPr>
              <a:r>
                <a:rPr lang="en-US" sz="1600" b="1" dirty="0"/>
                <a:t>Circuits</a:t>
              </a:r>
            </a:p>
          </p:txBody>
        </p:sp>
        <p:sp>
          <p:nvSpPr>
            <p:cNvPr id="28" name="Flowchart: Connector 27"/>
            <p:cNvSpPr/>
            <p:nvPr/>
          </p:nvSpPr>
          <p:spPr>
            <a:xfrm>
              <a:off x="3102958" y="4854228"/>
              <a:ext cx="1428895" cy="1182631"/>
            </a:xfrm>
            <a:prstGeom prst="flowChartConnector">
              <a:avLst/>
            </a:prstGeom>
            <a:solidFill>
              <a:srgbClr val="3B6AFF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l" rtl="0">
                <a:defRPr/>
              </a:pPr>
              <a:r>
                <a:rPr lang="en-US" sz="1600" b="1" dirty="0"/>
                <a:t>Defective</a:t>
              </a:r>
            </a:p>
            <a:p>
              <a:pPr algn="l" rtl="0">
                <a:defRPr/>
              </a:pPr>
              <a:r>
                <a:rPr lang="en-US" sz="1600" b="1" dirty="0"/>
                <a:t>Immune</a:t>
              </a:r>
            </a:p>
            <a:p>
              <a:pPr algn="l" rtl="0">
                <a:defRPr/>
              </a:pPr>
              <a:r>
                <a:rPr lang="en-US" sz="1600" b="1" dirty="0"/>
                <a:t>Complex</a:t>
              </a:r>
            </a:p>
            <a:p>
              <a:pPr algn="l" rtl="0">
                <a:defRPr/>
              </a:pPr>
              <a:r>
                <a:rPr lang="en-US" sz="1600" b="1" dirty="0"/>
                <a:t>Clearance</a:t>
              </a:r>
            </a:p>
          </p:txBody>
        </p:sp>
        <p:sp>
          <p:nvSpPr>
            <p:cNvPr id="31" name="Right Arrow 30"/>
            <p:cNvSpPr>
              <a:spLocks noChangeAspect="1"/>
            </p:cNvSpPr>
            <p:nvPr/>
          </p:nvSpPr>
          <p:spPr>
            <a:xfrm rot="20266760">
              <a:off x="2199597" y="3877830"/>
              <a:ext cx="735081" cy="349276"/>
            </a:xfrm>
            <a:prstGeom prst="rightArrow">
              <a:avLst/>
            </a:prstGeom>
            <a:solidFill>
              <a:srgbClr val="FF5757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Right Arrow 31"/>
            <p:cNvSpPr>
              <a:spLocks noChangeAspect="1"/>
            </p:cNvSpPr>
            <p:nvPr/>
          </p:nvSpPr>
          <p:spPr>
            <a:xfrm rot="1333240" flipV="1">
              <a:off x="2242463" y="4863742"/>
              <a:ext cx="735082" cy="347688"/>
            </a:xfrm>
            <a:prstGeom prst="rightArrow">
              <a:avLst/>
            </a:prstGeom>
            <a:solidFill>
              <a:srgbClr val="FF5757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3" name="Right Arrow 32"/>
            <p:cNvSpPr>
              <a:spLocks noChangeAspect="1"/>
            </p:cNvSpPr>
            <p:nvPr/>
          </p:nvSpPr>
          <p:spPr>
            <a:xfrm rot="17288929">
              <a:off x="946949" y="2910968"/>
              <a:ext cx="733479" cy="349283"/>
            </a:xfrm>
            <a:prstGeom prst="rightArrow">
              <a:avLst/>
            </a:prstGeom>
            <a:solidFill>
              <a:srgbClr val="FF5757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B-cell Depletion Therapies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489" y="1599640"/>
            <a:ext cx="8229023" cy="2990908"/>
          </a:xfrm>
        </p:spPr>
        <p:txBody>
          <a:bodyPr>
            <a:normAutofit fontScale="32500" lnSpcReduction="20000"/>
          </a:bodyPr>
          <a:lstStyle/>
          <a:p>
            <a:pPr algn="l">
              <a:buNone/>
            </a:pPr>
            <a:r>
              <a:rPr lang="en-US" sz="10000" dirty="0" err="1" smtClean="0"/>
              <a:t>Rituximab</a:t>
            </a:r>
            <a:r>
              <a:rPr lang="en-US" sz="10000" dirty="0" smtClean="0"/>
              <a:t> (anti-CD 20)</a:t>
            </a:r>
          </a:p>
          <a:p>
            <a:pPr lvl="1" algn="l" rtl="0">
              <a:buClr>
                <a:srgbClr val="00B0F0"/>
              </a:buClr>
              <a:buFont typeface="Wingdings" pitchFamily="2" charset="2"/>
              <a:buChar char="m"/>
            </a:pPr>
            <a:r>
              <a:rPr lang="en-US" sz="7400" dirty="0" smtClean="0"/>
              <a:t>CD20: B cell surface marker for maturing B cells except for plasma and early precursor cells</a:t>
            </a:r>
          </a:p>
          <a:p>
            <a:pPr algn="l" rtl="0">
              <a:buClr>
                <a:srgbClr val="00B0F0"/>
              </a:buClr>
              <a:buNone/>
            </a:pPr>
            <a:r>
              <a:rPr lang="en-US" sz="7400" dirty="0" smtClean="0"/>
              <a:t>	       - </a:t>
            </a:r>
            <a:r>
              <a:rPr lang="en-US" sz="7400" dirty="0" err="1" smtClean="0"/>
              <a:t>Chimeric</a:t>
            </a:r>
            <a:r>
              <a:rPr lang="en-US" sz="7400" dirty="0" smtClean="0"/>
              <a:t> monoclonal antibody against CD20</a:t>
            </a:r>
          </a:p>
          <a:p>
            <a:pPr algn="l" rtl="0">
              <a:buClr>
                <a:srgbClr val="00B0F0"/>
              </a:buClr>
              <a:buNone/>
            </a:pPr>
            <a:r>
              <a:rPr lang="en-US" sz="7400" dirty="0" smtClean="0"/>
              <a:t>	       - Mechanism of action:</a:t>
            </a:r>
          </a:p>
          <a:p>
            <a:pPr lvl="2" algn="l" rtl="0">
              <a:buClr>
                <a:srgbClr val="00B0F0"/>
              </a:buClr>
              <a:buFont typeface="Calibri" pitchFamily="34" charset="0"/>
              <a:buChar char="•"/>
            </a:pPr>
            <a:r>
              <a:rPr lang="en-US" sz="7400" dirty="0" smtClean="0"/>
              <a:t>Induce apoptosis</a:t>
            </a:r>
          </a:p>
          <a:p>
            <a:pPr lvl="2" algn="l" rtl="0">
              <a:buClr>
                <a:srgbClr val="00B0F0"/>
              </a:buClr>
              <a:buFont typeface="Calibri" pitchFamily="34" charset="0"/>
              <a:buChar char="•"/>
            </a:pPr>
            <a:r>
              <a:rPr lang="en-US" sz="7400" dirty="0" smtClean="0"/>
              <a:t>Complement mediated cytolysis</a:t>
            </a:r>
          </a:p>
          <a:p>
            <a:pPr lvl="2" algn="l" rtl="0">
              <a:buClr>
                <a:srgbClr val="00B0F0"/>
              </a:buClr>
              <a:buFont typeface="Calibri" pitchFamily="34" charset="0"/>
              <a:buChar char="•"/>
            </a:pPr>
            <a:r>
              <a:rPr lang="en-US" sz="7400" dirty="0" smtClean="0"/>
              <a:t>Cell-mediated </a:t>
            </a:r>
            <a:r>
              <a:rPr lang="en-US" sz="7400" dirty="0" err="1" smtClean="0"/>
              <a:t>cytotoxicity</a:t>
            </a:r>
            <a:endParaRPr lang="en-US" sz="7400" dirty="0"/>
          </a:p>
        </p:txBody>
      </p:sp>
      <p:pic>
        <p:nvPicPr>
          <p:cNvPr id="39938" name="Picture 2" descr="Rituximab targets B cells&#10;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4089761"/>
            <a:ext cx="2971800" cy="253964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>
            <a:noAutofit/>
          </a:bodyPr>
          <a:lstStyle/>
          <a:p>
            <a:pPr algn="l" rtl="0">
              <a:buClr>
                <a:srgbClr val="00B0F0"/>
              </a:buClr>
              <a:buFont typeface="Wingdings" pitchFamily="2" charset="2"/>
              <a:buChar char="m"/>
            </a:pPr>
            <a:r>
              <a:rPr lang="en-US" sz="2200" dirty="0" smtClean="0"/>
              <a:t>A Study to Evaluate the Efficacy and Safety of </a:t>
            </a:r>
            <a:r>
              <a:rPr lang="en-US" sz="2200" dirty="0" err="1" smtClean="0"/>
              <a:t>Rituximab</a:t>
            </a:r>
            <a:r>
              <a:rPr lang="en-US" sz="2200" dirty="0" smtClean="0"/>
              <a:t> in Subjects With Class III or IV Lupus Nephritis</a:t>
            </a:r>
            <a:br>
              <a:rPr lang="en-US" sz="2200" dirty="0" smtClean="0"/>
            </a:br>
            <a:r>
              <a:rPr lang="en-US" sz="2200" dirty="0" smtClean="0"/>
              <a:t>(LUNAR)  </a:t>
            </a:r>
          </a:p>
          <a:p>
            <a:pPr algn="l" rtl="0">
              <a:buClr>
                <a:srgbClr val="00B0F0"/>
              </a:buClr>
              <a:buFont typeface="Wingdings" pitchFamily="2" charset="2"/>
              <a:buChar char="m"/>
            </a:pPr>
            <a:r>
              <a:rPr lang="en-US" sz="2200" dirty="0" smtClean="0"/>
              <a:t>Phase III randomized, double-blind, placebo-controlled, multi-center study</a:t>
            </a:r>
          </a:p>
          <a:p>
            <a:pPr algn="l" rtl="0">
              <a:buClr>
                <a:srgbClr val="00B0F0"/>
              </a:buClr>
              <a:buFont typeface="Wingdings" pitchFamily="2" charset="2"/>
              <a:buChar char="m"/>
            </a:pPr>
            <a:r>
              <a:rPr lang="en-US" sz="2200" dirty="0" smtClean="0"/>
              <a:t>144 patients with Class III or IV lupus nephritis from 60 sites in the U.S., Canada, Mexico, Argentina and Brazil. </a:t>
            </a:r>
          </a:p>
          <a:p>
            <a:pPr algn="l" rtl="0">
              <a:buClr>
                <a:srgbClr val="00B0F0"/>
              </a:buClr>
              <a:buFont typeface="Wingdings" pitchFamily="2" charset="2"/>
              <a:buChar char="m"/>
            </a:pPr>
            <a:r>
              <a:rPr lang="en-US" sz="2200" dirty="0" smtClean="0"/>
              <a:t>Participants were treated with MMF and steroid  and were randomized 1:1 to receive </a:t>
            </a:r>
            <a:r>
              <a:rPr lang="en-US" sz="2200" dirty="0" err="1" smtClean="0"/>
              <a:t>Rituxan</a:t>
            </a:r>
            <a:r>
              <a:rPr lang="en-US" sz="2200" dirty="0" smtClean="0"/>
              <a:t> or placebo in two infusions, 15 days apart.</a:t>
            </a:r>
          </a:p>
          <a:p>
            <a:pPr algn="l" rtl="0">
              <a:buClr>
                <a:srgbClr val="00B0F0"/>
              </a:buClr>
              <a:buFont typeface="Wingdings" pitchFamily="2" charset="2"/>
              <a:buChar char="m"/>
            </a:pPr>
            <a:r>
              <a:rPr lang="en-US" sz="2200" dirty="0" smtClean="0"/>
              <a:t>The 1ry outcome: the proportion of patients who achieved a complete or partial remission after 52 weeks of treatment</a:t>
            </a:r>
          </a:p>
          <a:p>
            <a:pPr algn="l" rtl="0">
              <a:buClr>
                <a:srgbClr val="00B0F0"/>
              </a:buClr>
              <a:buFont typeface="Wingdings" pitchFamily="2" charset="2"/>
              <a:buChar char="m"/>
            </a:pPr>
            <a:r>
              <a:rPr lang="en-US" sz="2200" dirty="0" smtClean="0"/>
              <a:t>No difference between the two arms  </a:t>
            </a:r>
            <a:endParaRPr lang="en-US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ChangeArrowheads="1"/>
          </p:cNvSpPr>
          <p:nvPr/>
        </p:nvSpPr>
        <p:spPr bwMode="auto">
          <a:xfrm>
            <a:off x="777875" y="231775"/>
            <a:ext cx="777240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/>
            <a:r>
              <a:rPr lang="en-US" sz="3600" dirty="0"/>
              <a:t>SLE - Etiology</a:t>
            </a:r>
          </a:p>
        </p:txBody>
      </p:sp>
      <p:sp>
        <p:nvSpPr>
          <p:cNvPr id="11267" name="Rectangle 7"/>
          <p:cNvSpPr>
            <a:spLocks noChangeArrowheads="1"/>
          </p:cNvSpPr>
          <p:nvPr/>
        </p:nvSpPr>
        <p:spPr bwMode="auto">
          <a:xfrm>
            <a:off x="777875" y="10779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The etiology of SLE remains unknown</a:t>
            </a: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Yet, SLE is clearly </a:t>
            </a:r>
            <a:r>
              <a:rPr lang="en-US" sz="2800" dirty="0" err="1">
                <a:solidFill>
                  <a:schemeClr val="tx1"/>
                </a:solidFill>
              </a:rPr>
              <a:t>multifactorial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  <a:endParaRPr lang="en-US" sz="2400" dirty="0">
              <a:solidFill>
                <a:srgbClr val="FFFF00"/>
              </a:solidFill>
            </a:endParaRPr>
          </a:p>
          <a:p>
            <a:pPr marL="1600200" lvl="3" indent="-228600" algn="l" rtl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m"/>
            </a:pPr>
            <a:r>
              <a:rPr lang="en-US" sz="2400" b="1" dirty="0"/>
              <a:t>Genetic factors</a:t>
            </a:r>
          </a:p>
          <a:p>
            <a:pPr marL="1600200" lvl="3" indent="-228600" algn="l" rtl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m"/>
            </a:pPr>
            <a:r>
              <a:rPr lang="en-US" sz="2400" dirty="0"/>
              <a:t>Immunologic factors</a:t>
            </a:r>
          </a:p>
          <a:p>
            <a:pPr marL="1600200" lvl="3" indent="-228600" algn="l" rtl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m"/>
            </a:pPr>
            <a:r>
              <a:rPr lang="en-US" sz="2400" b="1" dirty="0"/>
              <a:t>Hormonal factors</a:t>
            </a:r>
          </a:p>
          <a:p>
            <a:pPr marL="1600200" lvl="3" indent="-228600" algn="l" rtl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m"/>
            </a:pPr>
            <a:r>
              <a:rPr lang="en-US" sz="2400" dirty="0"/>
              <a:t>Environmental factors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875463" y="1747838"/>
            <a:ext cx="1909762" cy="1698625"/>
            <a:chOff x="3867" y="1349"/>
            <a:chExt cx="1203" cy="1070"/>
          </a:xfrm>
        </p:grpSpPr>
        <p:pic>
          <p:nvPicPr>
            <p:cNvPr id="11285" name="Picture 9" descr="hsv-3bc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75" y="1349"/>
              <a:ext cx="1195" cy="1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3867" y="1364"/>
              <a:ext cx="475" cy="231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EBV?</a:t>
              </a:r>
            </a:p>
          </p:txBody>
        </p:sp>
      </p:grp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-82506" y="3859213"/>
            <a:ext cx="8918532" cy="46166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</a:t>
            </a:r>
            <a:r>
              <a:rPr lang="en-US" sz="2400" b="1" dirty="0">
                <a:solidFill>
                  <a:schemeClr val="tx1"/>
                </a:solidFill>
              </a:rPr>
              <a:t>Genetic predisposition                                                 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31775" y="4678363"/>
            <a:ext cx="2225675" cy="576262"/>
            <a:chOff x="146" y="2947"/>
            <a:chExt cx="1402" cy="363"/>
          </a:xfrm>
        </p:grpSpPr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146" y="3079"/>
              <a:ext cx="660" cy="231"/>
            </a:xfrm>
            <a:prstGeom prst="rect">
              <a:avLst/>
            </a:prstGeom>
            <a:solidFill>
              <a:srgbClr val="CC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chemeClr val="tx1"/>
                  </a:solidFill>
                </a:rPr>
                <a:t>Infection</a:t>
              </a:r>
            </a:p>
          </p:txBody>
        </p:sp>
        <p:cxnSp>
          <p:nvCxnSpPr>
            <p:cNvPr id="11284" name="AutoShape 14"/>
            <p:cNvCxnSpPr>
              <a:cxnSpLocks noChangeShapeType="1"/>
              <a:stCxn id="13" idx="0"/>
              <a:endCxn id="22" idx="1"/>
            </p:cNvCxnSpPr>
            <p:nvPr/>
          </p:nvCxnSpPr>
          <p:spPr bwMode="auto">
            <a:xfrm rot="5400000" flipH="1" flipV="1">
              <a:off x="946" y="2477"/>
              <a:ext cx="132" cy="1072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lg" len="lg"/>
            </a:ln>
          </p:spPr>
        </p:cxnSp>
      </p:grp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2079625" y="5116513"/>
            <a:ext cx="4400550" cy="3667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Abnormal (control of) immune responses</a:t>
            </a: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6283325" y="4679955"/>
            <a:ext cx="2552700" cy="577850"/>
            <a:chOff x="3958" y="2948"/>
            <a:chExt cx="1608" cy="364"/>
          </a:xfrm>
        </p:grpSpPr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4424" y="3079"/>
              <a:ext cx="1142" cy="23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Hormonal fa</a:t>
              </a:r>
              <a:r>
                <a:rPr lang="en-US" sz="1800" b="1" dirty="0">
                  <a:solidFill>
                    <a:schemeClr val="tx1"/>
                  </a:solidFill>
                </a:rPr>
                <a:t>ctors</a:t>
              </a:r>
            </a:p>
          </p:txBody>
        </p:sp>
        <p:cxnSp>
          <p:nvCxnSpPr>
            <p:cNvPr id="11280" name="AutoShape 20"/>
            <p:cNvCxnSpPr>
              <a:cxnSpLocks noChangeShapeType="1"/>
              <a:stCxn id="19" idx="0"/>
              <a:endCxn id="22" idx="3"/>
            </p:cNvCxnSpPr>
            <p:nvPr/>
          </p:nvCxnSpPr>
          <p:spPr bwMode="auto">
            <a:xfrm rot="16200000" flipV="1">
              <a:off x="4411" y="2495"/>
              <a:ext cx="132" cy="1037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lg" len="lg"/>
            </a:ln>
          </p:spPr>
        </p:cxn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2457450" y="4238625"/>
            <a:ext cx="3825875" cy="625475"/>
            <a:chOff x="1548" y="2670"/>
            <a:chExt cx="2410" cy="394"/>
          </a:xfrm>
        </p:grpSpPr>
        <p:sp>
          <p:nvSpPr>
            <p:cNvPr id="22" name="Text Box 22"/>
            <p:cNvSpPr txBox="1">
              <a:spLocks noChangeArrowheads="1"/>
            </p:cNvSpPr>
            <p:nvPr/>
          </p:nvSpPr>
          <p:spPr bwMode="auto">
            <a:xfrm>
              <a:off x="1548" y="2831"/>
              <a:ext cx="2410" cy="23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chemeClr val="tx1"/>
                  </a:solidFill>
                </a:rPr>
                <a:t>Baseline immunological abnormalities</a:t>
              </a:r>
            </a:p>
          </p:txBody>
        </p:sp>
        <p:cxnSp>
          <p:nvCxnSpPr>
            <p:cNvPr id="11278" name="AutoShape 23"/>
            <p:cNvCxnSpPr>
              <a:cxnSpLocks noChangeShapeType="1"/>
            </p:cNvCxnSpPr>
            <p:nvPr/>
          </p:nvCxnSpPr>
          <p:spPr bwMode="auto">
            <a:xfrm>
              <a:off x="2688" y="2670"/>
              <a:ext cx="0" cy="16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sp>
        <p:nvSpPr>
          <p:cNvPr id="23" name="سهم للأسفل 22"/>
          <p:cNvSpPr/>
          <p:nvPr/>
        </p:nvSpPr>
        <p:spPr>
          <a:xfrm>
            <a:off x="4071934" y="5715016"/>
            <a:ext cx="357190" cy="35719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24" name="مستطيل 23"/>
          <p:cNvSpPr/>
          <p:nvPr/>
        </p:nvSpPr>
        <p:spPr>
          <a:xfrm>
            <a:off x="3857621" y="6198990"/>
            <a:ext cx="857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SLE</a:t>
            </a:r>
            <a:endParaRPr lang="ar-IQ" sz="3600" b="1" dirty="0"/>
          </a:p>
        </p:txBody>
      </p:sp>
      <p:sp>
        <p:nvSpPr>
          <p:cNvPr id="29" name="سهم للأسفل 28"/>
          <p:cNvSpPr/>
          <p:nvPr/>
        </p:nvSpPr>
        <p:spPr>
          <a:xfrm flipH="1">
            <a:off x="4000496" y="4857760"/>
            <a:ext cx="428628" cy="28575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30" name="سهم للأسفل 29"/>
          <p:cNvSpPr/>
          <p:nvPr/>
        </p:nvSpPr>
        <p:spPr>
          <a:xfrm>
            <a:off x="4000496" y="4286256"/>
            <a:ext cx="428628" cy="21431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346092"/>
          </a:xfrm>
        </p:spPr>
        <p:txBody>
          <a:bodyPr>
            <a:noAutofit/>
          </a:bodyPr>
          <a:lstStyle/>
          <a:p>
            <a:pPr rtl="0"/>
            <a:r>
              <a:rPr lang="en-US" sz="2800" dirty="0" smtClean="0"/>
              <a:t>A Study to Evaluate the Efficacy and Safety of </a:t>
            </a:r>
            <a:r>
              <a:rPr lang="en-US" sz="2800" dirty="0" err="1" smtClean="0"/>
              <a:t>Rituximab</a:t>
            </a:r>
            <a:r>
              <a:rPr lang="en-US" sz="2800" dirty="0" smtClean="0"/>
              <a:t> in Patients With Severe Systemic Lupus Erythematosus </a:t>
            </a:r>
            <a:br>
              <a:rPr lang="en-US" sz="2800" dirty="0" smtClean="0"/>
            </a:br>
            <a:r>
              <a:rPr lang="en-US" sz="2800" dirty="0" smtClean="0"/>
              <a:t>(EXPLORER)</a:t>
            </a:r>
            <a:br>
              <a:rPr lang="en-US" sz="2800" dirty="0" smtClean="0"/>
            </a:br>
            <a:r>
              <a:rPr lang="en-US" sz="2800" dirty="0" smtClean="0"/>
              <a:t>           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489" y="2000240"/>
            <a:ext cx="8229023" cy="4071966"/>
          </a:xfrm>
        </p:spPr>
        <p:txBody>
          <a:bodyPr>
            <a:noAutofit/>
          </a:bodyPr>
          <a:lstStyle/>
          <a:p>
            <a:pPr algn="l" rtl="0"/>
            <a:r>
              <a:rPr lang="en-US" sz="2800" dirty="0" smtClean="0"/>
              <a:t>Phase II/III, RCT, multicenter study in USA</a:t>
            </a:r>
          </a:p>
          <a:p>
            <a:pPr algn="l" rtl="0"/>
            <a:r>
              <a:rPr lang="en-US" sz="2800" dirty="0" smtClean="0"/>
              <a:t>Aim:  to evaluate the efficacy and safety of </a:t>
            </a:r>
            <a:r>
              <a:rPr lang="en-US" sz="2800" dirty="0" err="1" smtClean="0"/>
              <a:t>rituximab</a:t>
            </a:r>
            <a:r>
              <a:rPr lang="en-US" sz="2800" dirty="0" smtClean="0"/>
              <a:t> compared with placebo when combined with a single stable background immunosuppressive medication in subjects with moderate to severe SLE. </a:t>
            </a:r>
          </a:p>
          <a:p>
            <a:pPr algn="l" rtl="0"/>
            <a:r>
              <a:rPr lang="en-US" sz="2800" dirty="0" smtClean="0"/>
              <a:t>The primary efficacy endpoint of the trial were evaluated at 52 weeks. </a:t>
            </a:r>
          </a:p>
          <a:p>
            <a:pPr algn="l" rtl="0"/>
            <a:r>
              <a:rPr lang="en-US" sz="2800" dirty="0" smtClean="0"/>
              <a:t>The study enrolled approximately 257 subjects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 Study to Evaluate the Efficacy and Safety of </a:t>
            </a:r>
            <a:r>
              <a:rPr lang="en-US" sz="2800" dirty="0" err="1" smtClean="0"/>
              <a:t>Rituximab</a:t>
            </a:r>
            <a:r>
              <a:rPr lang="en-US" sz="2800" dirty="0" smtClean="0"/>
              <a:t> in Patients With Severe Systemic Lupus Erythematosus</a:t>
            </a:r>
            <a:br>
              <a:rPr lang="en-US" sz="2800" dirty="0" smtClean="0"/>
            </a:br>
            <a:r>
              <a:rPr lang="en-US" sz="2800" dirty="0" smtClean="0"/>
              <a:t> (EXPLORER)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489" y="1919684"/>
            <a:ext cx="8229023" cy="2547710"/>
          </a:xfrm>
        </p:spPr>
        <p:txBody>
          <a:bodyPr/>
          <a:lstStyle/>
          <a:p>
            <a:pPr algn="l" rtl="0"/>
            <a:r>
              <a:rPr lang="en-US" sz="2800" dirty="0" smtClean="0"/>
              <a:t>Primary Outcome Measures: Clinical response based on the monthly assessments using the BILAG instrument </a:t>
            </a:r>
          </a:p>
          <a:p>
            <a:pPr algn="l" rtl="0"/>
            <a:r>
              <a:rPr lang="en-US" sz="2800" dirty="0" smtClean="0"/>
              <a:t>No difference between the two arms  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B-cell Depletion Therapies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Clr>
                <a:srgbClr val="00B0F0"/>
              </a:buClr>
              <a:buFont typeface="Wingdings" pitchFamily="2" charset="2"/>
              <a:buChar char="m"/>
            </a:pPr>
            <a:r>
              <a:rPr lang="en-US" dirty="0" smtClean="0"/>
              <a:t> </a:t>
            </a:r>
            <a:r>
              <a:rPr lang="en-US" dirty="0" err="1" smtClean="0"/>
              <a:t>Rituximab</a:t>
            </a:r>
            <a:r>
              <a:rPr lang="en-US" dirty="0" smtClean="0"/>
              <a:t> in SLE</a:t>
            </a:r>
          </a:p>
          <a:p>
            <a:pPr algn="l" rtl="0">
              <a:buClr>
                <a:srgbClr val="00B0F0"/>
              </a:buClr>
              <a:buFont typeface="Wingdings" pitchFamily="2" charset="2"/>
              <a:buChar char="m"/>
            </a:pPr>
            <a:r>
              <a:rPr lang="en-US" dirty="0" smtClean="0"/>
              <a:t> Open label, uncontrolled studies/case series</a:t>
            </a:r>
          </a:p>
          <a:p>
            <a:pPr lvl="1" algn="l" rtl="0"/>
            <a:r>
              <a:rPr lang="en-US" dirty="0" smtClean="0"/>
              <a:t>Favorable outcomes in range of refractory disease: nephritis, CNS disease, </a:t>
            </a:r>
            <a:r>
              <a:rPr lang="en-US" dirty="0" err="1" smtClean="0"/>
              <a:t>vasculitis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453643"/>
            <a:ext cx="8229600" cy="281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dirty="0" err="1" smtClean="0"/>
              <a:t>Ocrelizumab</a:t>
            </a:r>
            <a:endParaRPr lang="en-US" dirty="0" smtClean="0"/>
          </a:p>
          <a:p>
            <a:pPr algn="l" rtl="0"/>
            <a:r>
              <a:rPr lang="en-US" dirty="0" smtClean="0"/>
              <a:t> </a:t>
            </a:r>
            <a:r>
              <a:rPr lang="en-US" sz="2800" dirty="0" smtClean="0"/>
              <a:t>a recombinant </a:t>
            </a:r>
            <a:r>
              <a:rPr lang="en-US" sz="2800" dirty="0" err="1" smtClean="0"/>
              <a:t>humanised</a:t>
            </a:r>
            <a:r>
              <a:rPr lang="en-US" sz="2800" dirty="0" smtClean="0"/>
              <a:t> monoclonal anti-CD20 antibody has been studied in Phase III trials in </a:t>
            </a:r>
            <a:r>
              <a:rPr lang="en-US" sz="2800" dirty="0" err="1" smtClean="0"/>
              <a:t>extrarenal</a:t>
            </a:r>
            <a:r>
              <a:rPr lang="en-US" sz="2800" dirty="0" smtClean="0"/>
              <a:t> SLE (BEGIN study) and lupus nephritis (BELONG study)</a:t>
            </a:r>
          </a:p>
          <a:p>
            <a:pPr algn="l" rtl="0"/>
            <a:r>
              <a:rPr lang="en-US" sz="2800" dirty="0" smtClean="0"/>
              <a:t>Further new monoclonal antibodies targeting CD20 have been developed which are fully humanized (</a:t>
            </a:r>
            <a:r>
              <a:rPr lang="en-US" sz="2800" dirty="0" err="1" smtClean="0"/>
              <a:t>Ofatumumab</a:t>
            </a:r>
            <a:r>
              <a:rPr lang="en-US" sz="2800" dirty="0" smtClean="0"/>
              <a:t> and90% humanized (</a:t>
            </a:r>
            <a:r>
              <a:rPr lang="en-US" sz="2800" dirty="0" err="1" smtClean="0"/>
              <a:t>Veltumumab</a:t>
            </a:r>
            <a:r>
              <a:rPr lang="en-US" sz="2800" dirty="0" smtClean="0"/>
              <a:t>).</a:t>
            </a:r>
          </a:p>
          <a:p>
            <a:pPr algn="l" rtl="0"/>
            <a:endParaRPr lang="en-US" sz="2800" dirty="0" smtClean="0"/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489" y="1599639"/>
            <a:ext cx="8229023" cy="4006393"/>
          </a:xfrm>
        </p:spPr>
        <p:txBody>
          <a:bodyPr>
            <a:noAutofit/>
          </a:bodyPr>
          <a:lstStyle/>
          <a:p>
            <a:pPr algn="l" rtl="0"/>
            <a:r>
              <a:rPr lang="en-US" dirty="0" err="1" smtClean="0"/>
              <a:t>Epratuzumab</a:t>
            </a:r>
            <a:endParaRPr lang="en-US" dirty="0" smtClean="0"/>
          </a:p>
          <a:p>
            <a:pPr algn="l" rtl="0">
              <a:buNone/>
            </a:pPr>
            <a:r>
              <a:rPr lang="en-US" sz="2500" dirty="0" smtClean="0"/>
              <a:t>	– Humanized monoclonal </a:t>
            </a:r>
            <a:r>
              <a:rPr lang="en-US" sz="2500" dirty="0" err="1" smtClean="0"/>
              <a:t>Ab</a:t>
            </a:r>
            <a:r>
              <a:rPr lang="en-US" sz="2500" dirty="0" smtClean="0"/>
              <a:t> against CD22</a:t>
            </a:r>
          </a:p>
          <a:p>
            <a:pPr algn="l" rtl="0">
              <a:buNone/>
            </a:pPr>
            <a:r>
              <a:rPr lang="en-US" sz="2500" dirty="0" smtClean="0"/>
              <a:t>	– CD22 also B-cell surface marker</a:t>
            </a:r>
          </a:p>
          <a:p>
            <a:pPr algn="l" rtl="0">
              <a:buNone/>
            </a:pPr>
            <a:r>
              <a:rPr lang="en-US" sz="2500" dirty="0" smtClean="0"/>
              <a:t>	– Temporary reduction in B-cells</a:t>
            </a:r>
          </a:p>
          <a:p>
            <a:pPr algn="l" rtl="0">
              <a:buNone/>
            </a:pPr>
            <a:r>
              <a:rPr lang="en-US" sz="2500" dirty="0" smtClean="0"/>
              <a:t>	– Phase II studies small, open label: modest improvement</a:t>
            </a:r>
          </a:p>
          <a:p>
            <a:pPr algn="l" rtl="0">
              <a:buNone/>
            </a:pPr>
            <a:r>
              <a:rPr lang="en-US" sz="2500" dirty="0" smtClean="0"/>
              <a:t>	– </a:t>
            </a:r>
            <a:r>
              <a:rPr lang="en-US" sz="2500" dirty="0" err="1" smtClean="0"/>
              <a:t>ezpratuzumab</a:t>
            </a:r>
            <a:r>
              <a:rPr lang="en-US" sz="2500" dirty="0" smtClean="0"/>
              <a:t> is non depleting. </a:t>
            </a:r>
          </a:p>
          <a:p>
            <a:pPr algn="l" rtl="0"/>
            <a:r>
              <a:rPr lang="en-US" sz="2500" dirty="0" smtClean="0"/>
              <a:t>CD22 is expressed on pro-B-cells, pre-B-cells, and mature B-cells, and unlike CD20, delivers and modifies intracellular </a:t>
            </a:r>
            <a:r>
              <a:rPr lang="en-US" sz="2500" dirty="0" err="1" smtClean="0"/>
              <a:t>signalling</a:t>
            </a:r>
            <a:r>
              <a:rPr lang="en-US" sz="2500" dirty="0" smtClean="0"/>
              <a:t>.</a:t>
            </a:r>
          </a:p>
          <a:p>
            <a:pPr>
              <a:buNone/>
            </a:pPr>
            <a:endParaRPr lang="en-US" sz="25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4000" dirty="0">
                <a:solidFill>
                  <a:schemeClr val="tx1"/>
                </a:solidFill>
              </a:rPr>
              <a:t>B-cell survival Therapies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489" y="1599640"/>
            <a:ext cx="8229023" cy="4952324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en-US" dirty="0" smtClean="0"/>
              <a:t>B-lymphocyte stimulator protein (</a:t>
            </a:r>
            <a:r>
              <a:rPr lang="en-US" dirty="0" err="1" smtClean="0"/>
              <a:t>BlyS</a:t>
            </a:r>
            <a:r>
              <a:rPr lang="en-US" dirty="0" smtClean="0"/>
              <a:t>) or(BAFF)</a:t>
            </a:r>
          </a:p>
          <a:p>
            <a:pPr algn="l" rtl="0">
              <a:buNone/>
            </a:pPr>
            <a:r>
              <a:rPr lang="en-US" dirty="0" smtClean="0"/>
              <a:t>	– Soluble protein within family of tumor necrosis factor</a:t>
            </a:r>
          </a:p>
          <a:p>
            <a:pPr algn="l" rtl="0">
              <a:buNone/>
            </a:pPr>
            <a:r>
              <a:rPr lang="en-US" dirty="0" smtClean="0"/>
              <a:t>	– Binds to surface receptors of activated B cells</a:t>
            </a:r>
          </a:p>
          <a:p>
            <a:pPr lvl="2" algn="l" rtl="0"/>
            <a:r>
              <a:rPr lang="en-US" sz="2800" dirty="0" smtClean="0"/>
              <a:t>B-cell proliferation and survival</a:t>
            </a:r>
          </a:p>
          <a:p>
            <a:pPr lvl="2" algn="l" rtl="0"/>
            <a:r>
              <a:rPr lang="en-US" sz="2800" dirty="0" smtClean="0"/>
              <a:t>B-cell differentiation into plasma cells</a:t>
            </a:r>
          </a:p>
          <a:p>
            <a:pPr lvl="1" algn="l" rtl="0"/>
            <a:r>
              <a:rPr lang="en-US" dirty="0" smtClean="0"/>
              <a:t>Higher levels (seen in active SLE patients) may contribute to autoantibody generation</a:t>
            </a:r>
          </a:p>
          <a:p>
            <a:pPr algn="l" rtl="0"/>
            <a:r>
              <a:rPr lang="en-US" dirty="0" smtClean="0"/>
              <a:t>Examples:</a:t>
            </a:r>
          </a:p>
          <a:p>
            <a:pPr lvl="1" algn="l" rtl="0"/>
            <a:r>
              <a:rPr lang="en-US" sz="3300" dirty="0" err="1" smtClean="0"/>
              <a:t>Atacicept</a:t>
            </a:r>
            <a:r>
              <a:rPr lang="en-US" sz="3300" dirty="0" smtClean="0"/>
              <a:t>: </a:t>
            </a:r>
            <a:r>
              <a:rPr lang="en-US" sz="3300" dirty="0" err="1" smtClean="0"/>
              <a:t>soluable</a:t>
            </a:r>
            <a:r>
              <a:rPr lang="en-US" sz="3300" dirty="0" smtClean="0"/>
              <a:t> </a:t>
            </a:r>
            <a:r>
              <a:rPr lang="en-US" sz="3300" dirty="0" err="1" smtClean="0"/>
              <a:t>rceptor</a:t>
            </a:r>
            <a:r>
              <a:rPr lang="en-US" sz="3300" dirty="0" smtClean="0"/>
              <a:t> fusion protein of TACI-</a:t>
            </a:r>
            <a:r>
              <a:rPr lang="en-US" sz="3300" dirty="0" err="1" smtClean="0"/>
              <a:t>IgG</a:t>
            </a:r>
            <a:r>
              <a:rPr lang="en-US" sz="3300" dirty="0" smtClean="0"/>
              <a:t> (</a:t>
            </a:r>
            <a:r>
              <a:rPr lang="en-US" sz="3300" dirty="0" err="1" smtClean="0"/>
              <a:t>Transmembrane</a:t>
            </a:r>
            <a:r>
              <a:rPr lang="en-US" sz="3300" dirty="0" smtClean="0"/>
              <a:t> activator &amp; </a:t>
            </a:r>
            <a:r>
              <a:rPr lang="en-US" sz="3300" dirty="0" err="1" smtClean="0"/>
              <a:t>cyclophilin</a:t>
            </a:r>
            <a:r>
              <a:rPr lang="en-US" sz="3300" dirty="0" smtClean="0"/>
              <a:t> </a:t>
            </a:r>
            <a:r>
              <a:rPr lang="en-US" sz="3300" dirty="0" err="1" smtClean="0"/>
              <a:t>ligand</a:t>
            </a:r>
            <a:r>
              <a:rPr lang="en-US" sz="3300" dirty="0" smtClean="0"/>
              <a:t> </a:t>
            </a:r>
            <a:r>
              <a:rPr lang="en-US" sz="3300" dirty="0" err="1" smtClean="0"/>
              <a:t>interactor</a:t>
            </a:r>
            <a:r>
              <a:rPr lang="en-US" sz="3300" dirty="0" smtClean="0"/>
              <a:t> )</a:t>
            </a:r>
          </a:p>
          <a:p>
            <a:pPr lvl="1" algn="l" rtl="0"/>
            <a:r>
              <a:rPr lang="en-US" sz="3300" dirty="0" err="1" smtClean="0"/>
              <a:t>Belimumab</a:t>
            </a:r>
            <a:r>
              <a:rPr lang="en-US" sz="3300" dirty="0" smtClean="0"/>
              <a:t>: human monoclonal </a:t>
            </a:r>
            <a:r>
              <a:rPr lang="en-US" sz="3300" dirty="0" err="1" smtClean="0"/>
              <a:t>Ab</a:t>
            </a:r>
            <a:r>
              <a:rPr lang="en-US" sz="3300" dirty="0" smtClean="0"/>
              <a:t> against </a:t>
            </a:r>
            <a:r>
              <a:rPr lang="en-US" sz="3300" dirty="0" err="1" smtClean="0"/>
              <a:t>BlyS</a:t>
            </a:r>
            <a:endParaRPr lang="en-US" sz="3300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B-cell survival Therapies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489" y="1599639"/>
            <a:ext cx="8229023" cy="4924503"/>
          </a:xfrm>
        </p:spPr>
        <p:txBody>
          <a:bodyPr>
            <a:normAutofit/>
          </a:bodyPr>
          <a:lstStyle/>
          <a:p>
            <a:pPr algn="l" rtl="0"/>
            <a:r>
              <a:rPr lang="en-US" dirty="0" err="1" smtClean="0"/>
              <a:t>Belimumab</a:t>
            </a:r>
            <a:r>
              <a:rPr lang="en-US" dirty="0" smtClean="0"/>
              <a:t>: </a:t>
            </a:r>
          </a:p>
          <a:p>
            <a:pPr lvl="1" algn="l" rtl="0"/>
            <a:r>
              <a:rPr lang="en-US" dirty="0" smtClean="0"/>
              <a:t>human monoclonal </a:t>
            </a:r>
            <a:r>
              <a:rPr lang="en-US" dirty="0" err="1" smtClean="0"/>
              <a:t>Ab</a:t>
            </a:r>
            <a:r>
              <a:rPr lang="en-US" dirty="0" smtClean="0"/>
              <a:t> against </a:t>
            </a:r>
            <a:r>
              <a:rPr lang="en-US" dirty="0" err="1" smtClean="0"/>
              <a:t>Blys</a:t>
            </a:r>
            <a:endParaRPr lang="en-US" dirty="0" smtClean="0"/>
          </a:p>
          <a:p>
            <a:pPr lvl="1" algn="l" rtl="0"/>
            <a:r>
              <a:rPr lang="en-US" dirty="0" smtClean="0"/>
              <a:t>Phase II RCT: drug &amp; standard of care vs. placebo &amp; standard of care—patients with measurable DNA or ANA levels responded by standardized scores, lower anti-</a:t>
            </a:r>
            <a:r>
              <a:rPr lang="en-US" dirty="0" err="1" smtClean="0"/>
              <a:t>dsDNA</a:t>
            </a:r>
            <a:r>
              <a:rPr lang="en-US" dirty="0" smtClean="0"/>
              <a:t>, and reduction in </a:t>
            </a:r>
            <a:r>
              <a:rPr lang="en-US" dirty="0" err="1" smtClean="0"/>
              <a:t>immunoglobulins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 txBox="1">
            <a:spLocks noGrp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15000"/>
              </a:spcBef>
              <a:spcAft>
                <a:spcPct val="20000"/>
              </a:spcAft>
              <a:defRPr/>
            </a:pPr>
            <a:endParaRPr lang="en-US" sz="8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43011" name="Picture 2" descr="HGS# 000-530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180D5C"/>
              </a:clrFrom>
              <a:clrTo>
                <a:srgbClr val="180D5C">
                  <a:alpha val="0"/>
                </a:srgbClr>
              </a:clrTo>
            </a:clrChange>
          </a:blip>
          <a:srcRect l="1727" t="2620" r="2228" b="2812"/>
          <a:stretch>
            <a:fillRect/>
          </a:stretch>
        </p:blipFill>
        <p:spPr bwMode="auto">
          <a:xfrm>
            <a:off x="914400" y="1439863"/>
            <a:ext cx="7324725" cy="389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459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-41275"/>
            <a:ext cx="8197850" cy="1308100"/>
          </a:xfrm>
        </p:spPr>
        <p:txBody>
          <a:bodyPr tIns="44450" rIns="90488" bIns="44450" anchor="b">
            <a:spAutoFit/>
          </a:bodyPr>
          <a:lstStyle/>
          <a:p>
            <a:pPr eaLnBrk="1" hangingPunct="1">
              <a:defRPr/>
            </a:pPr>
            <a:r>
              <a:rPr lang="en-US" altLang="en-US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Belimumab Significantly Reduced</a:t>
            </a:r>
            <a:br>
              <a:rPr lang="en-US" altLang="en-US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Anti-dsDNA By Week 4</a:t>
            </a:r>
          </a:p>
        </p:txBody>
      </p:sp>
      <p:sp>
        <p:nvSpPr>
          <p:cNvPr id="494597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290638" y="5380038"/>
            <a:ext cx="6813550" cy="647700"/>
          </a:xfrm>
          <a:ln>
            <a:solidFill>
              <a:schemeClr val="tx1"/>
            </a:solidFill>
          </a:ln>
        </p:spPr>
        <p:txBody>
          <a:bodyPr tIns="44450" rIns="90488" bIns="44450">
            <a:spAutoFit/>
          </a:bodyPr>
          <a:lstStyle/>
          <a:p>
            <a:pPr marL="0" indent="0" algn="ctr" eaLnBrk="1" hangingPunct="1">
              <a:spcBef>
                <a:spcPct val="0"/>
              </a:spcBef>
              <a:spcAft>
                <a:spcPct val="25000"/>
              </a:spcAft>
              <a:buFontTx/>
              <a:buNone/>
              <a:defRPr/>
            </a:pPr>
            <a:r>
              <a:rPr lang="en-US" altLang="en-US" sz="1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15% of anti-dsDNA positive subjects treated with belimumab converted to negative compared to 3% of placebo patients</a:t>
            </a:r>
          </a:p>
        </p:txBody>
      </p:sp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457200" y="1905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spcAft>
                <a:spcPct val="20000"/>
              </a:spcAft>
              <a:defRPr/>
            </a:pPr>
            <a:endParaRPr lang="en-US" sz="10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22887" name="Text Box 7"/>
          <p:cNvSpPr txBox="1">
            <a:spLocks noChangeArrowheads="1"/>
          </p:cNvSpPr>
          <p:nvPr/>
        </p:nvSpPr>
        <p:spPr bwMode="auto">
          <a:xfrm>
            <a:off x="3683000" y="6262688"/>
            <a:ext cx="4083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spcAft>
                <a:spcPct val="20000"/>
              </a:spcAft>
              <a:defRPr/>
            </a:pPr>
            <a:endParaRPr lang="en-US" sz="10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1096962"/>
          </a:xfrm>
        </p:spPr>
        <p:txBody>
          <a:bodyPr>
            <a:normAutofit fontScale="90000"/>
          </a:bodyPr>
          <a:lstStyle/>
          <a:p>
            <a:pPr algn="l" rtl="0" eaLnBrk="1" hangingPunct="1">
              <a:defRPr/>
            </a:pPr>
            <a:r>
              <a:rPr lang="en-US" altLang="en-US" sz="4000" dirty="0" smtClean="0"/>
              <a:t>New FDA-Approved Agent – </a:t>
            </a:r>
            <a:r>
              <a:rPr lang="en-US" altLang="en-US" sz="4000" dirty="0" err="1" smtClean="0"/>
              <a:t>Belimumab</a:t>
            </a:r>
            <a:r>
              <a:rPr lang="en-US" altLang="en-US" sz="4000" dirty="0" smtClean="0"/>
              <a:t> (</a:t>
            </a:r>
            <a:r>
              <a:rPr lang="en-US" altLang="en-US" sz="4000" dirty="0" err="1" smtClean="0"/>
              <a:t>Benlysta</a:t>
            </a:r>
            <a:r>
              <a:rPr lang="en-US" altLang="en-US" sz="4000" dirty="0" smtClean="0">
                <a:cs typeface="Arial" charset="0"/>
              </a:rPr>
              <a:t>®</a:t>
            </a:r>
            <a:r>
              <a:rPr lang="en-US" altLang="en-US" sz="4000" dirty="0" smtClean="0"/>
              <a:t>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10600" cy="4800600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  <a:buFont typeface="Wingdings" pitchFamily="2" charset="2"/>
              <a:buChar char="m"/>
              <a:defRPr/>
            </a:pPr>
            <a:r>
              <a:rPr lang="en-US" altLang="en-US" sz="2800" dirty="0" smtClean="0"/>
              <a:t>Anti-BLYS humanized monoclonal antibody. Ongoing Phase IV trials in African-American patients (multi-center trial including UTMB)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Char char="m"/>
              <a:defRPr/>
            </a:pPr>
            <a:endParaRPr lang="en-US" altLang="en-US" sz="2800" dirty="0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Char char="m"/>
              <a:defRPr/>
            </a:pPr>
            <a:r>
              <a:rPr lang="en-US" altLang="en-US" sz="2800" dirty="0" smtClean="0"/>
              <a:t>Problematic indications: not for thrombocytopenia, CNS, or renal lupus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Char char="m"/>
              <a:defRPr/>
            </a:pPr>
            <a:endParaRPr lang="en-US" altLang="en-US" sz="2800" dirty="0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Char char="m"/>
              <a:defRPr/>
            </a:pPr>
            <a:r>
              <a:rPr lang="en-US" altLang="en-US" sz="2800" dirty="0" smtClean="0"/>
              <a:t>Helpful but modest efficacy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Char char="m"/>
              <a:defRPr/>
            </a:pPr>
            <a:endParaRPr lang="en-US" altLang="en-US" sz="2800" dirty="0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Char char="m"/>
              <a:defRPr/>
            </a:pPr>
            <a:r>
              <a:rPr lang="en-US" altLang="en-US" sz="2800" b="1" dirty="0" smtClean="0"/>
              <a:t>It helps reduce steroids, prevent flares, and maintain disease remission!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33233"/>
          </a:xfrm>
        </p:spPr>
        <p:txBody>
          <a:bodyPr>
            <a:normAutofit fontScale="90000"/>
          </a:bodyPr>
          <a:lstStyle/>
          <a:p>
            <a:pPr algn="l" rtl="0" eaLnBrk="1" hangingPunct="1">
              <a:defRPr/>
            </a:pPr>
            <a:r>
              <a:rPr lang="en-US" dirty="0" err="1" smtClean="0"/>
              <a:t>Immunogenetics</a:t>
            </a:r>
            <a:endParaRPr lang="en-US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489" y="1599640"/>
            <a:ext cx="8229023" cy="2954655"/>
          </a:xfrm>
        </p:spPr>
        <p:txBody>
          <a:bodyPr>
            <a:normAutofit fontScale="92500" lnSpcReduction="10000"/>
          </a:bodyPr>
          <a:lstStyle/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dirty="0" smtClean="0"/>
              <a:t>Increased Risk for SLE in:</a:t>
            </a:r>
          </a:p>
          <a:p>
            <a:pPr algn="l" rtl="0" eaLnBrk="1" hangingPunct="1">
              <a:defRPr/>
            </a:pPr>
            <a:r>
              <a:rPr lang="en-US" dirty="0" smtClean="0"/>
              <a:t>HLA-DR2 (anti-DNA Abs)</a:t>
            </a:r>
          </a:p>
          <a:p>
            <a:pPr algn="l" rtl="0" eaLnBrk="1" hangingPunct="1">
              <a:defRPr/>
            </a:pPr>
            <a:r>
              <a:rPr lang="en-US" dirty="0" smtClean="0"/>
              <a:t>HLA-DR3 (anti-Ro Abs)</a:t>
            </a:r>
          </a:p>
          <a:p>
            <a:pPr algn="l" rtl="0" eaLnBrk="1" hangingPunct="1">
              <a:defRPr/>
            </a:pPr>
            <a:r>
              <a:rPr lang="en-US" dirty="0" smtClean="0"/>
              <a:t>Null alleles at C2 and C4 loci</a:t>
            </a:r>
          </a:p>
          <a:p>
            <a:pPr algn="l" rtl="0" eaLnBrk="1" hangingPunct="1">
              <a:defRPr/>
            </a:pPr>
            <a:r>
              <a:rPr lang="en-US" dirty="0" smtClean="0"/>
              <a:t>SLE may be transmitted in an </a:t>
            </a:r>
            <a:r>
              <a:rPr lang="en-US" dirty="0" err="1" smtClean="0"/>
              <a:t>autosomal</a:t>
            </a:r>
            <a:r>
              <a:rPr lang="en-US" dirty="0" smtClean="0"/>
              <a:t> dominant pattern (family studies)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Therapies Inducing Tolerance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489" y="1599639"/>
            <a:ext cx="8229023" cy="4395894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SLE characterized by loss of tolerance against self-antigens</a:t>
            </a:r>
          </a:p>
          <a:p>
            <a:pPr algn="l" rtl="0"/>
            <a:r>
              <a:rPr lang="en-US" dirty="0" smtClean="0"/>
              <a:t>“</a:t>
            </a:r>
            <a:r>
              <a:rPr lang="en-US" dirty="0" err="1" smtClean="0"/>
              <a:t>Tolergens</a:t>
            </a:r>
            <a:r>
              <a:rPr lang="en-US" dirty="0" smtClean="0"/>
              <a:t>” use </a:t>
            </a:r>
            <a:r>
              <a:rPr lang="en-US" dirty="0" err="1" smtClean="0"/>
              <a:t>anergic</a:t>
            </a:r>
            <a:r>
              <a:rPr lang="en-US" dirty="0" smtClean="0"/>
              <a:t> principles</a:t>
            </a:r>
          </a:p>
          <a:p>
            <a:pPr lvl="1" algn="l" rtl="0"/>
            <a:r>
              <a:rPr lang="en-US" dirty="0" smtClean="0"/>
              <a:t>LJP 394 (</a:t>
            </a:r>
            <a:r>
              <a:rPr lang="en-US" dirty="0" err="1" smtClean="0"/>
              <a:t>abetimus</a:t>
            </a:r>
            <a:r>
              <a:rPr lang="en-US" dirty="0" smtClean="0"/>
              <a:t> sodium) synthetic </a:t>
            </a:r>
            <a:r>
              <a:rPr lang="en-US" dirty="0" err="1" smtClean="0"/>
              <a:t>tolerogen</a:t>
            </a:r>
            <a:r>
              <a:rPr lang="en-US" dirty="0" smtClean="0"/>
              <a:t> against anti-DNA B cells</a:t>
            </a:r>
          </a:p>
          <a:p>
            <a:pPr lvl="2" algn="l" rtl="0"/>
            <a:r>
              <a:rPr lang="en-US" dirty="0" smtClean="0"/>
              <a:t>bind anti-DNA antibodies in circulation</a:t>
            </a:r>
          </a:p>
          <a:p>
            <a:pPr lvl="2" algn="l" rtl="0"/>
            <a:r>
              <a:rPr lang="en-US" dirty="0" smtClean="0"/>
              <a:t>reduce anti-DNA antibodies by 40%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مستطيل 2"/>
          <p:cNvSpPr/>
          <p:nvPr/>
        </p:nvSpPr>
        <p:spPr>
          <a:xfrm>
            <a:off x="457489" y="1623076"/>
            <a:ext cx="8457195" cy="3160625"/>
          </a:xfrm>
          <a:prstGeom prst="rect">
            <a:avLst/>
          </a:prstGeom>
        </p:spPr>
        <p:txBody>
          <a:bodyPr wrap="square" lIns="82058" tIns="41029" rIns="82058" bIns="41029">
            <a:spAutoFit/>
          </a:bodyPr>
          <a:lstStyle/>
          <a:p>
            <a:pPr algn="l" rtl="0"/>
            <a:r>
              <a:rPr lang="en-US" sz="3200" dirty="0" err="1" smtClean="0"/>
              <a:t>Edratide</a:t>
            </a:r>
            <a:r>
              <a:rPr lang="en-US" sz="3200" dirty="0" smtClean="0"/>
              <a:t> (hCDR1), </a:t>
            </a:r>
            <a:r>
              <a:rPr lang="en-US" sz="2800" dirty="0" smtClean="0"/>
              <a:t>a </a:t>
            </a:r>
            <a:r>
              <a:rPr lang="en-US" sz="2800" dirty="0" err="1" smtClean="0"/>
              <a:t>tolerogenic</a:t>
            </a:r>
            <a:r>
              <a:rPr lang="en-US" sz="2800" dirty="0" smtClean="0"/>
              <a:t> peptide leading to a Down-regulation of </a:t>
            </a:r>
            <a:r>
              <a:rPr lang="en-US" sz="2800" dirty="0" err="1" smtClean="0"/>
              <a:t>proinflammatory</a:t>
            </a:r>
            <a:r>
              <a:rPr lang="en-US" sz="2800" dirty="0" smtClean="0"/>
              <a:t> cytokines (IL-1 β, TNF-α, IFN-γ, IL-10, and </a:t>
            </a:r>
            <a:r>
              <a:rPr lang="en-US" sz="2800" dirty="0" err="1" smtClean="0"/>
              <a:t>BLyS</a:t>
            </a:r>
            <a:r>
              <a:rPr lang="en-US" sz="2800" dirty="0" smtClean="0"/>
              <a:t>) and to a </a:t>
            </a:r>
            <a:r>
              <a:rPr lang="en-US" sz="2800" dirty="0" err="1" smtClean="0"/>
              <a:t>downregulation</a:t>
            </a:r>
            <a:r>
              <a:rPr lang="en-US" sz="2800" dirty="0" smtClean="0"/>
              <a:t> of pro-apoptotic molecules (caspase-3 and caspase-8) and an </a:t>
            </a:r>
            <a:r>
              <a:rPr lang="en-US" sz="2800" dirty="0" err="1" smtClean="0"/>
              <a:t>upregulation</a:t>
            </a:r>
            <a:r>
              <a:rPr lang="en-US" sz="2800" dirty="0" smtClean="0"/>
              <a:t> of the immunosuppressive cytokine TGF-beta and FoxP3 in five patients with SLE, seems to be a promising new drug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 cell Targets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489" y="1599640"/>
            <a:ext cx="8229023" cy="2248579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 err="1" smtClean="0">
                <a:solidFill>
                  <a:srgbClr val="00B0F0"/>
                </a:solidFill>
              </a:rPr>
              <a:t>Abatacept</a:t>
            </a:r>
            <a:r>
              <a:rPr lang="en-US" dirty="0" smtClean="0">
                <a:solidFill>
                  <a:srgbClr val="00B0F0"/>
                </a:solidFill>
              </a:rPr>
              <a:t> (also called CTLA4-Ig): </a:t>
            </a:r>
          </a:p>
          <a:p>
            <a:pPr lvl="1" algn="l" rtl="0"/>
            <a:r>
              <a:rPr lang="en-US" dirty="0" smtClean="0"/>
              <a:t>inhibition of co-stimulation</a:t>
            </a:r>
          </a:p>
          <a:p>
            <a:pPr lvl="2" algn="l" rtl="0"/>
            <a:r>
              <a:rPr lang="en-US" dirty="0" smtClean="0"/>
              <a:t>prevents CD28 from binding to its counter-receptor, CD80/CD86, due to its higher affinity for CD28</a:t>
            </a:r>
          </a:p>
          <a:p>
            <a:pPr algn="l" rtl="0"/>
            <a:r>
              <a:rPr lang="en-US" dirty="0" smtClean="0"/>
              <a:t>Trials in SLE currently underway</a:t>
            </a:r>
            <a:endParaRPr lang="en-US" dirty="0"/>
          </a:p>
        </p:txBody>
      </p:sp>
      <p:pic>
        <p:nvPicPr>
          <p:cNvPr id="4" name="Picture 2" descr="Unfortunately we are unable to provide accessible alternative text for this. If you require assistance to access this image, please contact help@nature.com or the auth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3654" y="4124886"/>
            <a:ext cx="4648200" cy="25182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مستطيل 2"/>
          <p:cNvSpPr/>
          <p:nvPr/>
        </p:nvSpPr>
        <p:spPr>
          <a:xfrm>
            <a:off x="457488" y="1623076"/>
            <a:ext cx="8428531" cy="3099070"/>
          </a:xfrm>
          <a:prstGeom prst="rect">
            <a:avLst/>
          </a:prstGeom>
        </p:spPr>
        <p:txBody>
          <a:bodyPr wrap="square" lIns="82058" tIns="41029" rIns="82058" bIns="41029">
            <a:spAutoFit/>
          </a:bodyPr>
          <a:lstStyle/>
          <a:p>
            <a:pPr algn="l"/>
            <a:r>
              <a:rPr lang="en-US" sz="2800" dirty="0" smtClean="0"/>
              <a:t>Elevated IL-10 production by </a:t>
            </a:r>
            <a:r>
              <a:rPr lang="en-US" sz="2800" dirty="0" err="1" smtClean="0"/>
              <a:t>monocytes</a:t>
            </a:r>
            <a:r>
              <a:rPr lang="en-US" sz="2800" dirty="0" smtClean="0"/>
              <a:t> and B-cells could be demonstrated in SLE. IL-10 is involved in B-cell proliferation and anti-IL10 therapy delays the onset of autoimmunity in </a:t>
            </a:r>
            <a:r>
              <a:rPr lang="en-US" sz="2800" dirty="0" err="1" smtClean="0"/>
              <a:t>murine</a:t>
            </a:r>
            <a:r>
              <a:rPr lang="en-US" sz="2800" dirty="0" smtClean="0"/>
              <a:t> lupus. Monoclonal anti-IL-10 antibodies have been given to six patients with SLE leading to a rapid improvement of arthritis, skin manifestations, and constitutional symptoms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Interferon-</a:t>
            </a:r>
            <a:r>
              <a:rPr lang="el-GR" dirty="0" smtClean="0">
                <a:cs typeface="Arial" charset="0"/>
              </a:rPr>
              <a:t>α</a:t>
            </a:r>
            <a:r>
              <a:rPr lang="en-US" dirty="0" smtClean="0">
                <a:cs typeface="Arial" charset="0"/>
              </a:rPr>
              <a:t> Stimulation</a:t>
            </a:r>
            <a:endParaRPr lang="el-GR" dirty="0" smtClean="0">
              <a:cs typeface="Arial" charset="0"/>
            </a:endParaRPr>
          </a:p>
        </p:txBody>
      </p:sp>
      <p:pic>
        <p:nvPicPr>
          <p:cNvPr id="1229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28800" y="1295400"/>
            <a:ext cx="5410200" cy="5026025"/>
          </a:xfrm>
          <a:noFill/>
        </p:spPr>
      </p:pic>
      <p:sp>
        <p:nvSpPr>
          <p:cNvPr id="12292" name="Text Box 8"/>
          <p:cNvSpPr txBox="1">
            <a:spLocks noChangeArrowheads="1"/>
          </p:cNvSpPr>
          <p:nvPr/>
        </p:nvSpPr>
        <p:spPr bwMode="auto">
          <a:xfrm>
            <a:off x="1752600" y="6491288"/>
            <a:ext cx="556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Ronneblom L, Alm GV Arth Res Ther 2003;68-75</a:t>
            </a:r>
          </a:p>
        </p:txBody>
      </p:sp>
      <p:sp>
        <p:nvSpPr>
          <p:cNvPr id="12293" name="Oval 9"/>
          <p:cNvSpPr>
            <a:spLocks noChangeArrowheads="1"/>
          </p:cNvSpPr>
          <p:nvPr/>
        </p:nvSpPr>
        <p:spPr bwMode="auto">
          <a:xfrm>
            <a:off x="4114800" y="3429000"/>
            <a:ext cx="685800" cy="38100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Oval 10"/>
          <p:cNvSpPr>
            <a:spLocks noChangeArrowheads="1"/>
          </p:cNvSpPr>
          <p:nvPr/>
        </p:nvSpPr>
        <p:spPr bwMode="auto">
          <a:xfrm>
            <a:off x="5029200" y="3886200"/>
            <a:ext cx="533400" cy="30480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Oval 11"/>
          <p:cNvSpPr>
            <a:spLocks noChangeArrowheads="1"/>
          </p:cNvSpPr>
          <p:nvPr/>
        </p:nvSpPr>
        <p:spPr bwMode="auto">
          <a:xfrm>
            <a:off x="5715000" y="2743200"/>
            <a:ext cx="533400" cy="3810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Oval 12"/>
          <p:cNvSpPr>
            <a:spLocks noChangeArrowheads="1"/>
          </p:cNvSpPr>
          <p:nvPr/>
        </p:nvSpPr>
        <p:spPr bwMode="auto">
          <a:xfrm>
            <a:off x="5715000" y="2743200"/>
            <a:ext cx="609600" cy="38100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71482" y="1571612"/>
            <a:ext cx="8472518" cy="4554551"/>
          </a:xfrm>
        </p:spPr>
        <p:txBody>
          <a:bodyPr>
            <a:normAutofit fontScale="47500" lnSpcReduction="20000"/>
          </a:bodyPr>
          <a:lstStyle/>
          <a:p>
            <a:pPr algn="l" rtl="0">
              <a:buNone/>
            </a:pPr>
            <a:r>
              <a:rPr lang="en-US" sz="5100" b="1" i="1" dirty="0" smtClean="0"/>
              <a:t>Anti-Interferon Alpha (IFN</a:t>
            </a:r>
            <a:r>
              <a:rPr lang="el-GR" sz="5100" b="1" i="1" dirty="0" smtClean="0"/>
              <a:t>α)</a:t>
            </a:r>
          </a:p>
          <a:p>
            <a:pPr algn="l" rtl="0">
              <a:buNone/>
            </a:pPr>
            <a:r>
              <a:rPr lang="en-US" sz="5100" dirty="0" smtClean="0"/>
              <a:t>1. </a:t>
            </a:r>
            <a:r>
              <a:rPr lang="en-US" sz="5100" dirty="0" err="1" smtClean="0"/>
              <a:t>Sifalimumab</a:t>
            </a:r>
            <a:endParaRPr lang="en-US" sz="5100" dirty="0" smtClean="0"/>
          </a:p>
          <a:p>
            <a:pPr algn="l" rtl="0">
              <a:buNone/>
            </a:pPr>
            <a:r>
              <a:rPr lang="en-US" sz="5100" dirty="0" smtClean="0"/>
              <a:t>2. </a:t>
            </a:r>
            <a:r>
              <a:rPr lang="en-US" sz="5100" dirty="0" err="1" smtClean="0"/>
              <a:t>Rontalizumab</a:t>
            </a:r>
            <a:endParaRPr lang="en-US" sz="5100" dirty="0" smtClean="0"/>
          </a:p>
          <a:p>
            <a:pPr algn="l" rtl="0">
              <a:buNone/>
            </a:pPr>
            <a:r>
              <a:rPr lang="en-US" sz="5100" dirty="0" smtClean="0"/>
              <a:t>3. </a:t>
            </a:r>
            <a:r>
              <a:rPr lang="en-US" sz="5100" dirty="0" err="1" smtClean="0"/>
              <a:t>Anifrolumab</a:t>
            </a:r>
            <a:endParaRPr lang="en-US" sz="5100" dirty="0" smtClean="0"/>
          </a:p>
          <a:p>
            <a:pPr algn="l" rtl="0">
              <a:buNone/>
            </a:pPr>
            <a:endParaRPr lang="en-US" sz="5100" dirty="0" smtClean="0"/>
          </a:p>
          <a:p>
            <a:pPr algn="l" rtl="0">
              <a:buNone/>
            </a:pPr>
            <a:r>
              <a:rPr lang="en-US" b="1" dirty="0" smtClean="0"/>
              <a:t>Mechanism of Action</a:t>
            </a:r>
          </a:p>
          <a:p>
            <a:pPr algn="l" rtl="0">
              <a:buClr>
                <a:srgbClr val="00B0F0"/>
              </a:buClr>
              <a:buFont typeface="Wingdings" pitchFamily="2" charset="2"/>
              <a:buChar char="m"/>
            </a:pPr>
            <a:r>
              <a:rPr lang="en-US" sz="4400" dirty="0" err="1" smtClean="0"/>
              <a:t>Sifalimumab</a:t>
            </a:r>
            <a:r>
              <a:rPr lang="en-US" sz="4400" dirty="0" smtClean="0"/>
              <a:t> and </a:t>
            </a:r>
            <a:r>
              <a:rPr lang="en-US" sz="4400" dirty="0" err="1" smtClean="0"/>
              <a:t>rontalizumab</a:t>
            </a:r>
            <a:r>
              <a:rPr lang="en-US" sz="4400" dirty="0" smtClean="0"/>
              <a:t> are anti-</a:t>
            </a:r>
            <a:r>
              <a:rPr lang="en-US" sz="4400" dirty="0" err="1" smtClean="0"/>
              <a:t>IFNα</a:t>
            </a:r>
            <a:r>
              <a:rPr lang="en-US" sz="4400" dirty="0" smtClean="0"/>
              <a:t> monoclonal antibodies. An increase in BAFF occurs via </a:t>
            </a:r>
            <a:r>
              <a:rPr lang="en-US" sz="4400" dirty="0" err="1" smtClean="0"/>
              <a:t>signalling</a:t>
            </a:r>
            <a:r>
              <a:rPr lang="en-US" sz="4400" dirty="0" smtClean="0"/>
              <a:t> of </a:t>
            </a:r>
            <a:r>
              <a:rPr lang="en-US" sz="4400" dirty="0" err="1" smtClean="0"/>
              <a:t>INFα</a:t>
            </a:r>
            <a:r>
              <a:rPr lang="en-US" sz="4400" dirty="0" smtClean="0"/>
              <a:t>.</a:t>
            </a:r>
          </a:p>
          <a:p>
            <a:pPr algn="l" rtl="0">
              <a:buClr>
                <a:srgbClr val="00B0F0"/>
              </a:buClr>
              <a:buFont typeface="Wingdings" pitchFamily="2" charset="2"/>
              <a:buChar char="m"/>
            </a:pPr>
            <a:r>
              <a:rPr lang="en-US" sz="4400" dirty="0" smtClean="0"/>
              <a:t> In SLE pathogenesis there is activation of type 1 IFN, which is associated with lupus nephritis.</a:t>
            </a:r>
          </a:p>
          <a:p>
            <a:pPr algn="l" rtl="0">
              <a:buClr>
                <a:srgbClr val="00B0F0"/>
              </a:buClr>
              <a:buFont typeface="Wingdings" pitchFamily="2" charset="2"/>
              <a:buChar char="m"/>
            </a:pPr>
            <a:r>
              <a:rPr lang="en-US" sz="4400" dirty="0" smtClean="0"/>
              <a:t>  </a:t>
            </a:r>
            <a:r>
              <a:rPr lang="en-US" sz="4400" dirty="0" err="1" smtClean="0"/>
              <a:t>Neutralisation</a:t>
            </a:r>
            <a:r>
              <a:rPr lang="en-US" sz="4400" dirty="0" smtClean="0"/>
              <a:t> of </a:t>
            </a:r>
            <a:r>
              <a:rPr lang="en-US" sz="4400" dirty="0" err="1" smtClean="0"/>
              <a:t>IFNα</a:t>
            </a:r>
            <a:r>
              <a:rPr lang="en-US" sz="4400" dirty="0" smtClean="0"/>
              <a:t> will lead to a reduction of inflammation by a reduction in BAFF levels, mature B cells, antibody production and T cell</a:t>
            </a:r>
          </a:p>
          <a:p>
            <a:pPr algn="l" rtl="0">
              <a:buClr>
                <a:srgbClr val="00B0F0"/>
              </a:buClr>
              <a:buNone/>
            </a:pPr>
            <a:r>
              <a:rPr lang="en-US" sz="4400" dirty="0" smtClean="0"/>
              <a:t>       activation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489" y="1599639"/>
            <a:ext cx="8229023" cy="4618466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C5a, a potent </a:t>
            </a:r>
            <a:r>
              <a:rPr lang="en-US" dirty="0" err="1" smtClean="0"/>
              <a:t>neutrophil</a:t>
            </a:r>
            <a:r>
              <a:rPr lang="en-US" dirty="0" smtClean="0"/>
              <a:t> and </a:t>
            </a:r>
            <a:r>
              <a:rPr lang="en-US" dirty="0" err="1" smtClean="0"/>
              <a:t>monocyte</a:t>
            </a:r>
            <a:r>
              <a:rPr lang="en-US" dirty="0" smtClean="0"/>
              <a:t> </a:t>
            </a:r>
            <a:r>
              <a:rPr lang="en-US" dirty="0" err="1" smtClean="0"/>
              <a:t>chemotactic</a:t>
            </a:r>
            <a:r>
              <a:rPr lang="en-US" dirty="0" smtClean="0"/>
              <a:t> factor, is generated by enzymatic cleavage of complement component C5. </a:t>
            </a:r>
          </a:p>
          <a:p>
            <a:pPr algn="l" rtl="0"/>
            <a:r>
              <a:rPr lang="en-US" dirty="0" err="1" smtClean="0"/>
              <a:t>Eculizumab</a:t>
            </a:r>
            <a:r>
              <a:rPr lang="en-US" dirty="0" smtClean="0"/>
              <a:t>, a humanized antibody that blocks C5 cleavage and thereby prevents the generation of the </a:t>
            </a:r>
            <a:r>
              <a:rPr lang="en-US" dirty="0" err="1" smtClean="0"/>
              <a:t>proinflammatory</a:t>
            </a:r>
            <a:r>
              <a:rPr lang="en-US" dirty="0" smtClean="0"/>
              <a:t> complement components C5a and C5b-9</a:t>
            </a:r>
          </a:p>
          <a:p>
            <a:pPr algn="l" rtl="0"/>
            <a:r>
              <a:rPr lang="en-US" dirty="0" smtClean="0"/>
              <a:t>Phase 1 and 2 in SLE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600200"/>
            <a:ext cx="757242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IQ"/>
          </a:p>
        </p:txBody>
      </p:sp>
      <p:pic>
        <p:nvPicPr>
          <p:cNvPr id="12" name="عنصر نائب للمحتوى 11" descr="18714466_22069366e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" name="مستطيل 12"/>
          <p:cNvSpPr/>
          <p:nvPr/>
        </p:nvSpPr>
        <p:spPr>
          <a:xfrm>
            <a:off x="1828800" y="5105400"/>
            <a:ext cx="3846513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sz="5400" b="1" dirty="0"/>
              <a:t>Thank you</a:t>
            </a:r>
            <a:endParaRPr lang="ar-IQ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00B0F0"/>
          </a:solidFill>
        </p:spPr>
        <p:txBody>
          <a:bodyPr/>
          <a:lstStyle/>
          <a:p>
            <a:r>
              <a:rPr lang="en-US" altLang="en-US" dirty="0" smtClean="0"/>
              <a:t>ACR Criteria for Lupus Diagnosis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98438" y="2406650"/>
            <a:ext cx="8747125" cy="4308498"/>
            <a:chOff x="198414" y="2406936"/>
            <a:chExt cx="8747170" cy="4308731"/>
          </a:xfrm>
        </p:grpSpPr>
        <p:sp>
          <p:nvSpPr>
            <p:cNvPr id="25" name="Freeform 24"/>
            <p:cNvSpPr/>
            <p:nvPr/>
          </p:nvSpPr>
          <p:spPr>
            <a:xfrm>
              <a:off x="198414" y="2406936"/>
              <a:ext cx="1065428" cy="3951521"/>
            </a:xfrm>
            <a:custGeom>
              <a:avLst/>
              <a:gdLst>
                <a:gd name="connsiteX0" fmla="*/ 0 w 1065428"/>
                <a:gd name="connsiteY0" fmla="*/ 106543 h 3921337"/>
                <a:gd name="connsiteX1" fmla="*/ 31206 w 1065428"/>
                <a:gd name="connsiteY1" fmla="*/ 31206 h 3921337"/>
                <a:gd name="connsiteX2" fmla="*/ 106543 w 1065428"/>
                <a:gd name="connsiteY2" fmla="*/ 0 h 3921337"/>
                <a:gd name="connsiteX3" fmla="*/ 958885 w 1065428"/>
                <a:gd name="connsiteY3" fmla="*/ 0 h 3921337"/>
                <a:gd name="connsiteX4" fmla="*/ 1034222 w 1065428"/>
                <a:gd name="connsiteY4" fmla="*/ 31206 h 3921337"/>
                <a:gd name="connsiteX5" fmla="*/ 1065428 w 1065428"/>
                <a:gd name="connsiteY5" fmla="*/ 106543 h 3921337"/>
                <a:gd name="connsiteX6" fmla="*/ 1065428 w 1065428"/>
                <a:gd name="connsiteY6" fmla="*/ 3814794 h 3921337"/>
                <a:gd name="connsiteX7" fmla="*/ 1034222 w 1065428"/>
                <a:gd name="connsiteY7" fmla="*/ 3890131 h 3921337"/>
                <a:gd name="connsiteX8" fmla="*/ 958885 w 1065428"/>
                <a:gd name="connsiteY8" fmla="*/ 3921337 h 3921337"/>
                <a:gd name="connsiteX9" fmla="*/ 106543 w 1065428"/>
                <a:gd name="connsiteY9" fmla="*/ 3921337 h 3921337"/>
                <a:gd name="connsiteX10" fmla="*/ 31206 w 1065428"/>
                <a:gd name="connsiteY10" fmla="*/ 3890131 h 3921337"/>
                <a:gd name="connsiteX11" fmla="*/ 0 w 1065428"/>
                <a:gd name="connsiteY11" fmla="*/ 3814794 h 3921337"/>
                <a:gd name="connsiteX12" fmla="*/ 0 w 1065428"/>
                <a:gd name="connsiteY12" fmla="*/ 106543 h 3921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5428" h="3921337">
                  <a:moveTo>
                    <a:pt x="0" y="106543"/>
                  </a:moveTo>
                  <a:cubicBezTo>
                    <a:pt x="0" y="78286"/>
                    <a:pt x="11225" y="51186"/>
                    <a:pt x="31206" y="31206"/>
                  </a:cubicBezTo>
                  <a:cubicBezTo>
                    <a:pt x="51187" y="11225"/>
                    <a:pt x="78286" y="0"/>
                    <a:pt x="106543" y="0"/>
                  </a:cubicBezTo>
                  <a:lnTo>
                    <a:pt x="958885" y="0"/>
                  </a:lnTo>
                  <a:cubicBezTo>
                    <a:pt x="987142" y="0"/>
                    <a:pt x="1014242" y="11225"/>
                    <a:pt x="1034222" y="31206"/>
                  </a:cubicBezTo>
                  <a:cubicBezTo>
                    <a:pt x="1054203" y="51187"/>
                    <a:pt x="1065428" y="78286"/>
                    <a:pt x="1065428" y="106543"/>
                  </a:cubicBezTo>
                  <a:lnTo>
                    <a:pt x="1065428" y="3814794"/>
                  </a:lnTo>
                  <a:cubicBezTo>
                    <a:pt x="1065428" y="3843051"/>
                    <a:pt x="1054203" y="3870151"/>
                    <a:pt x="1034222" y="3890131"/>
                  </a:cubicBezTo>
                  <a:cubicBezTo>
                    <a:pt x="1014241" y="3910112"/>
                    <a:pt x="987142" y="3921337"/>
                    <a:pt x="958885" y="3921337"/>
                  </a:cubicBezTo>
                  <a:lnTo>
                    <a:pt x="106543" y="3921337"/>
                  </a:lnTo>
                  <a:cubicBezTo>
                    <a:pt x="78286" y="3921337"/>
                    <a:pt x="51186" y="3910112"/>
                    <a:pt x="31206" y="3890131"/>
                  </a:cubicBezTo>
                  <a:cubicBezTo>
                    <a:pt x="11225" y="3870150"/>
                    <a:pt x="0" y="3843051"/>
                    <a:pt x="0" y="3814794"/>
                  </a:cubicBezTo>
                  <a:lnTo>
                    <a:pt x="0" y="10654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1668103" rIns="0" bIns="883835" anchorCtr="1"/>
            <a:lstStyle/>
            <a:p>
              <a:pPr algn="l" defTabSz="444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000" dirty="0">
                <a:solidFill>
                  <a:srgbClr val="FFFFFF"/>
                </a:solidFill>
              </a:endParaRPr>
            </a:p>
            <a:p>
              <a:pPr marL="114300" lvl="1" indent="-114300" algn="l" defTabSz="444500" rtl="0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en-US" sz="1600" b="1" dirty="0" err="1">
                  <a:solidFill>
                    <a:schemeClr val="tx1"/>
                  </a:solidFill>
                </a:rPr>
                <a:t>Malar</a:t>
              </a:r>
              <a:r>
                <a:rPr lang="en-US" sz="1600" b="1" dirty="0">
                  <a:solidFill>
                    <a:schemeClr val="tx1"/>
                  </a:solidFill>
                </a:rPr>
                <a:t>  Rash</a:t>
              </a:r>
            </a:p>
            <a:p>
              <a:pPr marL="114300" lvl="1" indent="-114300" algn="l" defTabSz="444500" rtl="0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Discoid Rash</a:t>
              </a:r>
            </a:p>
            <a:p>
              <a:pPr marL="114300" lvl="1" indent="-114300" algn="l" defTabSz="444500" rtl="0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Photo-sensitivity Rash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230377" y="2642216"/>
              <a:ext cx="1001503" cy="1305805"/>
            </a:xfrm>
            <a:prstGeom prst="ellipse">
              <a:avLst/>
            </a:prstGeom>
            <a:blipFill rotWithShape="0">
              <a:blip r:embed="rId3" cstate="print"/>
              <a:stretch>
                <a:fillRect/>
              </a:stretch>
            </a:blipFill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matte">
              <a:bevelT w="50800" h="190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Oval 28"/>
            <p:cNvSpPr/>
            <p:nvPr/>
          </p:nvSpPr>
          <p:spPr>
            <a:xfrm>
              <a:off x="1327769" y="2642216"/>
              <a:ext cx="1001503" cy="1305805"/>
            </a:xfrm>
            <a:prstGeom prst="ellipse">
              <a:avLst/>
            </a:prstGeom>
            <a:blipFill rotWithShape="0">
              <a:blip r:embed="rId4" cstate="print"/>
              <a:stretch>
                <a:fillRect/>
              </a:stretch>
            </a:blipFill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matte">
              <a:bevelT w="50800" h="190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Freeform 29"/>
            <p:cNvSpPr/>
            <p:nvPr/>
          </p:nvSpPr>
          <p:spPr>
            <a:xfrm>
              <a:off x="2393197" y="2406936"/>
              <a:ext cx="1065428" cy="3921337"/>
            </a:xfrm>
            <a:custGeom>
              <a:avLst/>
              <a:gdLst>
                <a:gd name="connsiteX0" fmla="*/ 0 w 1065428"/>
                <a:gd name="connsiteY0" fmla="*/ 106543 h 3921337"/>
                <a:gd name="connsiteX1" fmla="*/ 31206 w 1065428"/>
                <a:gd name="connsiteY1" fmla="*/ 31206 h 3921337"/>
                <a:gd name="connsiteX2" fmla="*/ 106543 w 1065428"/>
                <a:gd name="connsiteY2" fmla="*/ 0 h 3921337"/>
                <a:gd name="connsiteX3" fmla="*/ 958885 w 1065428"/>
                <a:gd name="connsiteY3" fmla="*/ 0 h 3921337"/>
                <a:gd name="connsiteX4" fmla="*/ 1034222 w 1065428"/>
                <a:gd name="connsiteY4" fmla="*/ 31206 h 3921337"/>
                <a:gd name="connsiteX5" fmla="*/ 1065428 w 1065428"/>
                <a:gd name="connsiteY5" fmla="*/ 106543 h 3921337"/>
                <a:gd name="connsiteX6" fmla="*/ 1065428 w 1065428"/>
                <a:gd name="connsiteY6" fmla="*/ 3814794 h 3921337"/>
                <a:gd name="connsiteX7" fmla="*/ 1034222 w 1065428"/>
                <a:gd name="connsiteY7" fmla="*/ 3890131 h 3921337"/>
                <a:gd name="connsiteX8" fmla="*/ 958885 w 1065428"/>
                <a:gd name="connsiteY8" fmla="*/ 3921337 h 3921337"/>
                <a:gd name="connsiteX9" fmla="*/ 106543 w 1065428"/>
                <a:gd name="connsiteY9" fmla="*/ 3921337 h 3921337"/>
                <a:gd name="connsiteX10" fmla="*/ 31206 w 1065428"/>
                <a:gd name="connsiteY10" fmla="*/ 3890131 h 3921337"/>
                <a:gd name="connsiteX11" fmla="*/ 0 w 1065428"/>
                <a:gd name="connsiteY11" fmla="*/ 3814794 h 3921337"/>
                <a:gd name="connsiteX12" fmla="*/ 0 w 1065428"/>
                <a:gd name="connsiteY12" fmla="*/ 106543 h 3921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5428" h="3921337">
                  <a:moveTo>
                    <a:pt x="0" y="106543"/>
                  </a:moveTo>
                  <a:cubicBezTo>
                    <a:pt x="0" y="78286"/>
                    <a:pt x="11225" y="51186"/>
                    <a:pt x="31206" y="31206"/>
                  </a:cubicBezTo>
                  <a:cubicBezTo>
                    <a:pt x="51187" y="11225"/>
                    <a:pt x="78286" y="0"/>
                    <a:pt x="106543" y="0"/>
                  </a:cubicBezTo>
                  <a:lnTo>
                    <a:pt x="958885" y="0"/>
                  </a:lnTo>
                  <a:cubicBezTo>
                    <a:pt x="987142" y="0"/>
                    <a:pt x="1014242" y="11225"/>
                    <a:pt x="1034222" y="31206"/>
                  </a:cubicBezTo>
                  <a:cubicBezTo>
                    <a:pt x="1054203" y="51187"/>
                    <a:pt x="1065428" y="78286"/>
                    <a:pt x="1065428" y="106543"/>
                  </a:cubicBezTo>
                  <a:lnTo>
                    <a:pt x="1065428" y="3814794"/>
                  </a:lnTo>
                  <a:cubicBezTo>
                    <a:pt x="1065428" y="3843051"/>
                    <a:pt x="1054203" y="3870151"/>
                    <a:pt x="1034222" y="3890131"/>
                  </a:cubicBezTo>
                  <a:cubicBezTo>
                    <a:pt x="1014241" y="3910112"/>
                    <a:pt x="987142" y="3921337"/>
                    <a:pt x="958885" y="3921337"/>
                  </a:cubicBezTo>
                  <a:lnTo>
                    <a:pt x="106543" y="3921337"/>
                  </a:lnTo>
                  <a:cubicBezTo>
                    <a:pt x="78286" y="3921337"/>
                    <a:pt x="51186" y="3910112"/>
                    <a:pt x="31206" y="3890131"/>
                  </a:cubicBezTo>
                  <a:cubicBezTo>
                    <a:pt x="11225" y="3870150"/>
                    <a:pt x="0" y="3843051"/>
                    <a:pt x="0" y="3814794"/>
                  </a:cubicBezTo>
                  <a:lnTo>
                    <a:pt x="0" y="10654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1682327" rIns="0" bIns="898059" spcCol="1270" anchor="ctr"/>
            <a:lstStyle/>
            <a:p>
              <a:pPr algn="l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NonerosiveArthritis</a:t>
              </a:r>
              <a:r>
                <a:rPr lang="en-US" sz="1600" dirty="0"/>
                <a:t> </a:t>
              </a:r>
              <a:endParaRPr lang="en-US" sz="1100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2425160" y="2642216"/>
              <a:ext cx="1001503" cy="1305805"/>
            </a:xfrm>
            <a:prstGeom prst="ellipse">
              <a:avLst/>
            </a:prstGeom>
            <a:blipFill rotWithShape="0">
              <a:blip r:embed="rId5" cstate="print"/>
              <a:stretch>
                <a:fillRect/>
              </a:stretch>
            </a:blipFill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matte">
              <a:bevelT w="50800" h="190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3490589" y="2406936"/>
              <a:ext cx="1224286" cy="3921337"/>
            </a:xfrm>
            <a:custGeom>
              <a:avLst/>
              <a:gdLst>
                <a:gd name="connsiteX0" fmla="*/ 0 w 1065428"/>
                <a:gd name="connsiteY0" fmla="*/ 106543 h 3921337"/>
                <a:gd name="connsiteX1" fmla="*/ 31206 w 1065428"/>
                <a:gd name="connsiteY1" fmla="*/ 31206 h 3921337"/>
                <a:gd name="connsiteX2" fmla="*/ 106543 w 1065428"/>
                <a:gd name="connsiteY2" fmla="*/ 0 h 3921337"/>
                <a:gd name="connsiteX3" fmla="*/ 958885 w 1065428"/>
                <a:gd name="connsiteY3" fmla="*/ 0 h 3921337"/>
                <a:gd name="connsiteX4" fmla="*/ 1034222 w 1065428"/>
                <a:gd name="connsiteY4" fmla="*/ 31206 h 3921337"/>
                <a:gd name="connsiteX5" fmla="*/ 1065428 w 1065428"/>
                <a:gd name="connsiteY5" fmla="*/ 106543 h 3921337"/>
                <a:gd name="connsiteX6" fmla="*/ 1065428 w 1065428"/>
                <a:gd name="connsiteY6" fmla="*/ 3814794 h 3921337"/>
                <a:gd name="connsiteX7" fmla="*/ 1034222 w 1065428"/>
                <a:gd name="connsiteY7" fmla="*/ 3890131 h 3921337"/>
                <a:gd name="connsiteX8" fmla="*/ 958885 w 1065428"/>
                <a:gd name="connsiteY8" fmla="*/ 3921337 h 3921337"/>
                <a:gd name="connsiteX9" fmla="*/ 106543 w 1065428"/>
                <a:gd name="connsiteY9" fmla="*/ 3921337 h 3921337"/>
                <a:gd name="connsiteX10" fmla="*/ 31206 w 1065428"/>
                <a:gd name="connsiteY10" fmla="*/ 3890131 h 3921337"/>
                <a:gd name="connsiteX11" fmla="*/ 0 w 1065428"/>
                <a:gd name="connsiteY11" fmla="*/ 3814794 h 3921337"/>
                <a:gd name="connsiteX12" fmla="*/ 0 w 1065428"/>
                <a:gd name="connsiteY12" fmla="*/ 106543 h 3921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5428" h="3921337">
                  <a:moveTo>
                    <a:pt x="0" y="106543"/>
                  </a:moveTo>
                  <a:cubicBezTo>
                    <a:pt x="0" y="78286"/>
                    <a:pt x="11225" y="51186"/>
                    <a:pt x="31206" y="31206"/>
                  </a:cubicBezTo>
                  <a:cubicBezTo>
                    <a:pt x="51187" y="11225"/>
                    <a:pt x="78286" y="0"/>
                    <a:pt x="106543" y="0"/>
                  </a:cubicBezTo>
                  <a:lnTo>
                    <a:pt x="958885" y="0"/>
                  </a:lnTo>
                  <a:cubicBezTo>
                    <a:pt x="987142" y="0"/>
                    <a:pt x="1014242" y="11225"/>
                    <a:pt x="1034222" y="31206"/>
                  </a:cubicBezTo>
                  <a:cubicBezTo>
                    <a:pt x="1054203" y="51187"/>
                    <a:pt x="1065428" y="78286"/>
                    <a:pt x="1065428" y="106543"/>
                  </a:cubicBezTo>
                  <a:lnTo>
                    <a:pt x="1065428" y="3814794"/>
                  </a:lnTo>
                  <a:cubicBezTo>
                    <a:pt x="1065428" y="3843051"/>
                    <a:pt x="1054203" y="3870151"/>
                    <a:pt x="1034222" y="3890131"/>
                  </a:cubicBezTo>
                  <a:cubicBezTo>
                    <a:pt x="1014241" y="3910112"/>
                    <a:pt x="987142" y="3921337"/>
                    <a:pt x="958885" y="3921337"/>
                  </a:cubicBezTo>
                  <a:lnTo>
                    <a:pt x="106543" y="3921337"/>
                  </a:lnTo>
                  <a:cubicBezTo>
                    <a:pt x="78286" y="3921337"/>
                    <a:pt x="51186" y="3910112"/>
                    <a:pt x="31206" y="3890131"/>
                  </a:cubicBezTo>
                  <a:cubicBezTo>
                    <a:pt x="11225" y="3870150"/>
                    <a:pt x="0" y="3843051"/>
                    <a:pt x="0" y="3814794"/>
                  </a:cubicBezTo>
                  <a:lnTo>
                    <a:pt x="0" y="10654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13792" tIns="1682327" rIns="113792" bIns="898059" spcCol="1270" anchor="ctr"/>
            <a:lstStyle/>
            <a:p>
              <a:pPr algn="l" defTabSz="711200" rtl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Pleurisy</a:t>
              </a:r>
            </a:p>
            <a:p>
              <a:pPr algn="l" defTabSz="711200" rtl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b="1" dirty="0" err="1">
                  <a:solidFill>
                    <a:schemeClr val="tx1"/>
                  </a:solidFill>
                </a:rPr>
                <a:t>Pericarditis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3522552" y="2642216"/>
              <a:ext cx="1001503" cy="1305805"/>
            </a:xfrm>
            <a:prstGeom prst="ellipse">
              <a:avLst/>
            </a:prstGeom>
            <a:blipFill rotWithShape="0">
              <a:blip r:embed="rId6" cstate="print"/>
              <a:stretch>
                <a:fillRect/>
              </a:stretch>
            </a:blipFill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matte">
              <a:bevelT w="50800" h="190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4587981" y="2406936"/>
              <a:ext cx="1065428" cy="3921337"/>
            </a:xfrm>
            <a:custGeom>
              <a:avLst/>
              <a:gdLst>
                <a:gd name="connsiteX0" fmla="*/ 0 w 1065428"/>
                <a:gd name="connsiteY0" fmla="*/ 106543 h 3921337"/>
                <a:gd name="connsiteX1" fmla="*/ 31206 w 1065428"/>
                <a:gd name="connsiteY1" fmla="*/ 31206 h 3921337"/>
                <a:gd name="connsiteX2" fmla="*/ 106543 w 1065428"/>
                <a:gd name="connsiteY2" fmla="*/ 0 h 3921337"/>
                <a:gd name="connsiteX3" fmla="*/ 958885 w 1065428"/>
                <a:gd name="connsiteY3" fmla="*/ 0 h 3921337"/>
                <a:gd name="connsiteX4" fmla="*/ 1034222 w 1065428"/>
                <a:gd name="connsiteY4" fmla="*/ 31206 h 3921337"/>
                <a:gd name="connsiteX5" fmla="*/ 1065428 w 1065428"/>
                <a:gd name="connsiteY5" fmla="*/ 106543 h 3921337"/>
                <a:gd name="connsiteX6" fmla="*/ 1065428 w 1065428"/>
                <a:gd name="connsiteY6" fmla="*/ 3814794 h 3921337"/>
                <a:gd name="connsiteX7" fmla="*/ 1034222 w 1065428"/>
                <a:gd name="connsiteY7" fmla="*/ 3890131 h 3921337"/>
                <a:gd name="connsiteX8" fmla="*/ 958885 w 1065428"/>
                <a:gd name="connsiteY8" fmla="*/ 3921337 h 3921337"/>
                <a:gd name="connsiteX9" fmla="*/ 106543 w 1065428"/>
                <a:gd name="connsiteY9" fmla="*/ 3921337 h 3921337"/>
                <a:gd name="connsiteX10" fmla="*/ 31206 w 1065428"/>
                <a:gd name="connsiteY10" fmla="*/ 3890131 h 3921337"/>
                <a:gd name="connsiteX11" fmla="*/ 0 w 1065428"/>
                <a:gd name="connsiteY11" fmla="*/ 3814794 h 3921337"/>
                <a:gd name="connsiteX12" fmla="*/ 0 w 1065428"/>
                <a:gd name="connsiteY12" fmla="*/ 106543 h 3921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5428" h="3921337">
                  <a:moveTo>
                    <a:pt x="0" y="106543"/>
                  </a:moveTo>
                  <a:cubicBezTo>
                    <a:pt x="0" y="78286"/>
                    <a:pt x="11225" y="51186"/>
                    <a:pt x="31206" y="31206"/>
                  </a:cubicBezTo>
                  <a:cubicBezTo>
                    <a:pt x="51187" y="11225"/>
                    <a:pt x="78286" y="0"/>
                    <a:pt x="106543" y="0"/>
                  </a:cubicBezTo>
                  <a:lnTo>
                    <a:pt x="958885" y="0"/>
                  </a:lnTo>
                  <a:cubicBezTo>
                    <a:pt x="987142" y="0"/>
                    <a:pt x="1014242" y="11225"/>
                    <a:pt x="1034222" y="31206"/>
                  </a:cubicBezTo>
                  <a:cubicBezTo>
                    <a:pt x="1054203" y="51187"/>
                    <a:pt x="1065428" y="78286"/>
                    <a:pt x="1065428" y="106543"/>
                  </a:cubicBezTo>
                  <a:lnTo>
                    <a:pt x="1065428" y="3814794"/>
                  </a:lnTo>
                  <a:cubicBezTo>
                    <a:pt x="1065428" y="3843051"/>
                    <a:pt x="1054203" y="3870151"/>
                    <a:pt x="1034222" y="3890131"/>
                  </a:cubicBezTo>
                  <a:cubicBezTo>
                    <a:pt x="1014241" y="3910112"/>
                    <a:pt x="987142" y="3921337"/>
                    <a:pt x="958885" y="3921337"/>
                  </a:cubicBezTo>
                  <a:lnTo>
                    <a:pt x="106543" y="3921337"/>
                  </a:lnTo>
                  <a:cubicBezTo>
                    <a:pt x="78286" y="3921337"/>
                    <a:pt x="51186" y="3910112"/>
                    <a:pt x="31206" y="3890131"/>
                  </a:cubicBezTo>
                  <a:cubicBezTo>
                    <a:pt x="11225" y="3870150"/>
                    <a:pt x="0" y="3843051"/>
                    <a:pt x="0" y="3814794"/>
                  </a:cubicBezTo>
                  <a:lnTo>
                    <a:pt x="0" y="10654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tIns="1682327" bIns="898059" spcCol="1270" anchor="ctr"/>
            <a:lstStyle/>
            <a:p>
              <a:pPr algn="l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Renal Disorder</a:t>
              </a:r>
            </a:p>
            <a:p>
              <a:pPr algn="l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(Lupus Nephritis)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4619944" y="2642216"/>
              <a:ext cx="1001503" cy="1305805"/>
            </a:xfrm>
            <a:prstGeom prst="ellipse">
              <a:avLst/>
            </a:prstGeom>
            <a:blipFill rotWithShape="0">
              <a:blip r:embed="rId7" cstate="print"/>
              <a:stretch>
                <a:fillRect/>
              </a:stretch>
            </a:blipFill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matte">
              <a:bevelT w="50800" h="190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Freeform 37"/>
            <p:cNvSpPr/>
            <p:nvPr/>
          </p:nvSpPr>
          <p:spPr>
            <a:xfrm>
              <a:off x="5685373" y="2406936"/>
              <a:ext cx="1065428" cy="3921337"/>
            </a:xfrm>
            <a:custGeom>
              <a:avLst/>
              <a:gdLst>
                <a:gd name="connsiteX0" fmla="*/ 0 w 1065428"/>
                <a:gd name="connsiteY0" fmla="*/ 106543 h 3921337"/>
                <a:gd name="connsiteX1" fmla="*/ 31206 w 1065428"/>
                <a:gd name="connsiteY1" fmla="*/ 31206 h 3921337"/>
                <a:gd name="connsiteX2" fmla="*/ 106543 w 1065428"/>
                <a:gd name="connsiteY2" fmla="*/ 0 h 3921337"/>
                <a:gd name="connsiteX3" fmla="*/ 958885 w 1065428"/>
                <a:gd name="connsiteY3" fmla="*/ 0 h 3921337"/>
                <a:gd name="connsiteX4" fmla="*/ 1034222 w 1065428"/>
                <a:gd name="connsiteY4" fmla="*/ 31206 h 3921337"/>
                <a:gd name="connsiteX5" fmla="*/ 1065428 w 1065428"/>
                <a:gd name="connsiteY5" fmla="*/ 106543 h 3921337"/>
                <a:gd name="connsiteX6" fmla="*/ 1065428 w 1065428"/>
                <a:gd name="connsiteY6" fmla="*/ 3814794 h 3921337"/>
                <a:gd name="connsiteX7" fmla="*/ 1034222 w 1065428"/>
                <a:gd name="connsiteY7" fmla="*/ 3890131 h 3921337"/>
                <a:gd name="connsiteX8" fmla="*/ 958885 w 1065428"/>
                <a:gd name="connsiteY8" fmla="*/ 3921337 h 3921337"/>
                <a:gd name="connsiteX9" fmla="*/ 106543 w 1065428"/>
                <a:gd name="connsiteY9" fmla="*/ 3921337 h 3921337"/>
                <a:gd name="connsiteX10" fmla="*/ 31206 w 1065428"/>
                <a:gd name="connsiteY10" fmla="*/ 3890131 h 3921337"/>
                <a:gd name="connsiteX11" fmla="*/ 0 w 1065428"/>
                <a:gd name="connsiteY11" fmla="*/ 3814794 h 3921337"/>
                <a:gd name="connsiteX12" fmla="*/ 0 w 1065428"/>
                <a:gd name="connsiteY12" fmla="*/ 106543 h 3921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5428" h="3921337">
                  <a:moveTo>
                    <a:pt x="0" y="106543"/>
                  </a:moveTo>
                  <a:cubicBezTo>
                    <a:pt x="0" y="78286"/>
                    <a:pt x="11225" y="51186"/>
                    <a:pt x="31206" y="31206"/>
                  </a:cubicBezTo>
                  <a:cubicBezTo>
                    <a:pt x="51187" y="11225"/>
                    <a:pt x="78286" y="0"/>
                    <a:pt x="106543" y="0"/>
                  </a:cubicBezTo>
                  <a:lnTo>
                    <a:pt x="958885" y="0"/>
                  </a:lnTo>
                  <a:cubicBezTo>
                    <a:pt x="987142" y="0"/>
                    <a:pt x="1014242" y="11225"/>
                    <a:pt x="1034222" y="31206"/>
                  </a:cubicBezTo>
                  <a:cubicBezTo>
                    <a:pt x="1054203" y="51187"/>
                    <a:pt x="1065428" y="78286"/>
                    <a:pt x="1065428" y="106543"/>
                  </a:cubicBezTo>
                  <a:lnTo>
                    <a:pt x="1065428" y="3814794"/>
                  </a:lnTo>
                  <a:cubicBezTo>
                    <a:pt x="1065428" y="3843051"/>
                    <a:pt x="1054203" y="3870151"/>
                    <a:pt x="1034222" y="3890131"/>
                  </a:cubicBezTo>
                  <a:cubicBezTo>
                    <a:pt x="1014241" y="3910112"/>
                    <a:pt x="987142" y="3921337"/>
                    <a:pt x="958885" y="3921337"/>
                  </a:cubicBezTo>
                  <a:lnTo>
                    <a:pt x="106543" y="3921337"/>
                  </a:lnTo>
                  <a:cubicBezTo>
                    <a:pt x="78286" y="3921337"/>
                    <a:pt x="51186" y="3910112"/>
                    <a:pt x="31206" y="3890131"/>
                  </a:cubicBezTo>
                  <a:cubicBezTo>
                    <a:pt x="11225" y="3870150"/>
                    <a:pt x="0" y="3843051"/>
                    <a:pt x="0" y="3814794"/>
                  </a:cubicBezTo>
                  <a:lnTo>
                    <a:pt x="0" y="10654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1682327" rIns="0" bIns="898059" spcCol="1270" anchor="ctr"/>
            <a:lstStyle/>
            <a:p>
              <a:pPr algn="l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Seizures or Psychosis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5717336" y="2642216"/>
              <a:ext cx="1001503" cy="1305805"/>
            </a:xfrm>
            <a:prstGeom prst="ellipse">
              <a:avLst/>
            </a:prstGeom>
            <a:blipFill rotWithShape="0">
              <a:blip r:embed="rId8" cstate="print"/>
              <a:stretch>
                <a:fillRect/>
              </a:stretch>
            </a:blipFill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matte">
              <a:bevelT w="50800" h="190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Freeform 39"/>
            <p:cNvSpPr/>
            <p:nvPr/>
          </p:nvSpPr>
          <p:spPr>
            <a:xfrm>
              <a:off x="6782764" y="2406936"/>
              <a:ext cx="1065428" cy="3921337"/>
            </a:xfrm>
            <a:custGeom>
              <a:avLst/>
              <a:gdLst>
                <a:gd name="connsiteX0" fmla="*/ 0 w 1065428"/>
                <a:gd name="connsiteY0" fmla="*/ 106543 h 3921337"/>
                <a:gd name="connsiteX1" fmla="*/ 31206 w 1065428"/>
                <a:gd name="connsiteY1" fmla="*/ 31206 h 3921337"/>
                <a:gd name="connsiteX2" fmla="*/ 106543 w 1065428"/>
                <a:gd name="connsiteY2" fmla="*/ 0 h 3921337"/>
                <a:gd name="connsiteX3" fmla="*/ 958885 w 1065428"/>
                <a:gd name="connsiteY3" fmla="*/ 0 h 3921337"/>
                <a:gd name="connsiteX4" fmla="*/ 1034222 w 1065428"/>
                <a:gd name="connsiteY4" fmla="*/ 31206 h 3921337"/>
                <a:gd name="connsiteX5" fmla="*/ 1065428 w 1065428"/>
                <a:gd name="connsiteY5" fmla="*/ 106543 h 3921337"/>
                <a:gd name="connsiteX6" fmla="*/ 1065428 w 1065428"/>
                <a:gd name="connsiteY6" fmla="*/ 3814794 h 3921337"/>
                <a:gd name="connsiteX7" fmla="*/ 1034222 w 1065428"/>
                <a:gd name="connsiteY7" fmla="*/ 3890131 h 3921337"/>
                <a:gd name="connsiteX8" fmla="*/ 958885 w 1065428"/>
                <a:gd name="connsiteY8" fmla="*/ 3921337 h 3921337"/>
                <a:gd name="connsiteX9" fmla="*/ 106543 w 1065428"/>
                <a:gd name="connsiteY9" fmla="*/ 3921337 h 3921337"/>
                <a:gd name="connsiteX10" fmla="*/ 31206 w 1065428"/>
                <a:gd name="connsiteY10" fmla="*/ 3890131 h 3921337"/>
                <a:gd name="connsiteX11" fmla="*/ 0 w 1065428"/>
                <a:gd name="connsiteY11" fmla="*/ 3814794 h 3921337"/>
                <a:gd name="connsiteX12" fmla="*/ 0 w 1065428"/>
                <a:gd name="connsiteY12" fmla="*/ 106543 h 3921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5428" h="3921337">
                  <a:moveTo>
                    <a:pt x="0" y="106543"/>
                  </a:moveTo>
                  <a:cubicBezTo>
                    <a:pt x="0" y="78286"/>
                    <a:pt x="11225" y="51186"/>
                    <a:pt x="31206" y="31206"/>
                  </a:cubicBezTo>
                  <a:cubicBezTo>
                    <a:pt x="51187" y="11225"/>
                    <a:pt x="78286" y="0"/>
                    <a:pt x="106543" y="0"/>
                  </a:cubicBezTo>
                  <a:lnTo>
                    <a:pt x="958885" y="0"/>
                  </a:lnTo>
                  <a:cubicBezTo>
                    <a:pt x="987142" y="0"/>
                    <a:pt x="1014242" y="11225"/>
                    <a:pt x="1034222" y="31206"/>
                  </a:cubicBezTo>
                  <a:cubicBezTo>
                    <a:pt x="1054203" y="51187"/>
                    <a:pt x="1065428" y="78286"/>
                    <a:pt x="1065428" y="106543"/>
                  </a:cubicBezTo>
                  <a:lnTo>
                    <a:pt x="1065428" y="3814794"/>
                  </a:lnTo>
                  <a:cubicBezTo>
                    <a:pt x="1065428" y="3843051"/>
                    <a:pt x="1054203" y="3870151"/>
                    <a:pt x="1034222" y="3890131"/>
                  </a:cubicBezTo>
                  <a:cubicBezTo>
                    <a:pt x="1014241" y="3910112"/>
                    <a:pt x="987142" y="3921337"/>
                    <a:pt x="958885" y="3921337"/>
                  </a:cubicBezTo>
                  <a:lnTo>
                    <a:pt x="106543" y="3921337"/>
                  </a:lnTo>
                  <a:cubicBezTo>
                    <a:pt x="78286" y="3921337"/>
                    <a:pt x="51186" y="3910112"/>
                    <a:pt x="31206" y="3890131"/>
                  </a:cubicBezTo>
                  <a:cubicBezTo>
                    <a:pt x="11225" y="3870150"/>
                    <a:pt x="0" y="3843051"/>
                    <a:pt x="0" y="3814794"/>
                  </a:cubicBezTo>
                  <a:lnTo>
                    <a:pt x="0" y="10654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1639655" rIns="0" bIns="855387" anchorCtr="1"/>
            <a:lstStyle/>
            <a:p>
              <a:pPr algn="l" defTabSz="444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000" dirty="0">
                <a:solidFill>
                  <a:schemeClr val="bg1"/>
                </a:solidFill>
              </a:endParaRPr>
            </a:p>
            <a:p>
              <a:pPr marL="114300" lvl="1" indent="-114300" algn="l" defTabSz="444500" rtl="0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en-US" sz="1400" b="1" dirty="0" err="1">
                  <a:solidFill>
                    <a:schemeClr val="tx1"/>
                  </a:solidFill>
                </a:rPr>
                <a:t>Leuko-penia</a:t>
              </a:r>
              <a:endParaRPr lang="en-US" sz="1400" b="1" dirty="0">
                <a:solidFill>
                  <a:schemeClr val="tx1"/>
                </a:solidFill>
              </a:endParaRPr>
            </a:p>
            <a:p>
              <a:pPr marL="114300" lvl="1" indent="-114300" algn="l" defTabSz="444500" rtl="0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en-US" sz="1400" b="1" dirty="0">
                  <a:solidFill>
                    <a:schemeClr val="tx1"/>
                  </a:solidFill>
                </a:rPr>
                <a:t>Hemolytic </a:t>
              </a:r>
            </a:p>
            <a:p>
              <a:pPr marL="114300" lvl="1" indent="-114300" algn="l" defTabSz="444500" rtl="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n-US" sz="1400" b="1" dirty="0">
                  <a:solidFill>
                    <a:schemeClr val="tx1"/>
                  </a:solidFill>
                </a:rPr>
                <a:t>   anemia</a:t>
              </a:r>
            </a:p>
            <a:p>
              <a:pPr marL="114300" lvl="1" indent="-114300" algn="l" defTabSz="444500" rtl="0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en-US" sz="1400" b="1" dirty="0" err="1">
                  <a:solidFill>
                    <a:schemeClr val="tx1"/>
                  </a:solidFill>
                </a:rPr>
                <a:t>Thrombo-cytopenia</a:t>
              </a:r>
              <a:r>
                <a:rPr lang="en-US" sz="1600" b="1" dirty="0">
                  <a:solidFill>
                    <a:srgbClr val="002060"/>
                  </a:solidFill>
                </a:rPr>
                <a:t> </a:t>
              </a:r>
              <a:endParaRPr lang="en-US" sz="1600" b="1" dirty="0">
                <a:solidFill>
                  <a:srgbClr val="FFFFFF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6814727" y="2642216"/>
              <a:ext cx="1001503" cy="1305805"/>
            </a:xfrm>
            <a:prstGeom prst="ellipse">
              <a:avLst/>
            </a:prstGeom>
            <a:blipFill rotWithShape="0">
              <a:blip r:embed="rId9" cstate="print"/>
              <a:stretch>
                <a:fillRect/>
              </a:stretch>
            </a:blipFill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matte">
              <a:bevelT w="50800" h="190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Freeform 41"/>
            <p:cNvSpPr/>
            <p:nvPr/>
          </p:nvSpPr>
          <p:spPr>
            <a:xfrm>
              <a:off x="7880156" y="2406936"/>
              <a:ext cx="1065428" cy="3921337"/>
            </a:xfrm>
            <a:custGeom>
              <a:avLst/>
              <a:gdLst>
                <a:gd name="connsiteX0" fmla="*/ 0 w 1065428"/>
                <a:gd name="connsiteY0" fmla="*/ 106543 h 3921337"/>
                <a:gd name="connsiteX1" fmla="*/ 31206 w 1065428"/>
                <a:gd name="connsiteY1" fmla="*/ 31206 h 3921337"/>
                <a:gd name="connsiteX2" fmla="*/ 106543 w 1065428"/>
                <a:gd name="connsiteY2" fmla="*/ 0 h 3921337"/>
                <a:gd name="connsiteX3" fmla="*/ 958885 w 1065428"/>
                <a:gd name="connsiteY3" fmla="*/ 0 h 3921337"/>
                <a:gd name="connsiteX4" fmla="*/ 1034222 w 1065428"/>
                <a:gd name="connsiteY4" fmla="*/ 31206 h 3921337"/>
                <a:gd name="connsiteX5" fmla="*/ 1065428 w 1065428"/>
                <a:gd name="connsiteY5" fmla="*/ 106543 h 3921337"/>
                <a:gd name="connsiteX6" fmla="*/ 1065428 w 1065428"/>
                <a:gd name="connsiteY6" fmla="*/ 3814794 h 3921337"/>
                <a:gd name="connsiteX7" fmla="*/ 1034222 w 1065428"/>
                <a:gd name="connsiteY7" fmla="*/ 3890131 h 3921337"/>
                <a:gd name="connsiteX8" fmla="*/ 958885 w 1065428"/>
                <a:gd name="connsiteY8" fmla="*/ 3921337 h 3921337"/>
                <a:gd name="connsiteX9" fmla="*/ 106543 w 1065428"/>
                <a:gd name="connsiteY9" fmla="*/ 3921337 h 3921337"/>
                <a:gd name="connsiteX10" fmla="*/ 31206 w 1065428"/>
                <a:gd name="connsiteY10" fmla="*/ 3890131 h 3921337"/>
                <a:gd name="connsiteX11" fmla="*/ 0 w 1065428"/>
                <a:gd name="connsiteY11" fmla="*/ 3814794 h 3921337"/>
                <a:gd name="connsiteX12" fmla="*/ 0 w 1065428"/>
                <a:gd name="connsiteY12" fmla="*/ 106543 h 3921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5428" h="3921337">
                  <a:moveTo>
                    <a:pt x="0" y="106543"/>
                  </a:moveTo>
                  <a:cubicBezTo>
                    <a:pt x="0" y="78286"/>
                    <a:pt x="11225" y="51186"/>
                    <a:pt x="31206" y="31206"/>
                  </a:cubicBezTo>
                  <a:cubicBezTo>
                    <a:pt x="51187" y="11225"/>
                    <a:pt x="78286" y="0"/>
                    <a:pt x="106543" y="0"/>
                  </a:cubicBezTo>
                  <a:lnTo>
                    <a:pt x="958885" y="0"/>
                  </a:lnTo>
                  <a:cubicBezTo>
                    <a:pt x="987142" y="0"/>
                    <a:pt x="1014242" y="11225"/>
                    <a:pt x="1034222" y="31206"/>
                  </a:cubicBezTo>
                  <a:cubicBezTo>
                    <a:pt x="1054203" y="51187"/>
                    <a:pt x="1065428" y="78286"/>
                    <a:pt x="1065428" y="106543"/>
                  </a:cubicBezTo>
                  <a:lnTo>
                    <a:pt x="1065428" y="3814794"/>
                  </a:lnTo>
                  <a:cubicBezTo>
                    <a:pt x="1065428" y="3843051"/>
                    <a:pt x="1054203" y="3870151"/>
                    <a:pt x="1034222" y="3890131"/>
                  </a:cubicBezTo>
                  <a:cubicBezTo>
                    <a:pt x="1014241" y="3910112"/>
                    <a:pt x="987142" y="3921337"/>
                    <a:pt x="958885" y="3921337"/>
                  </a:cubicBezTo>
                  <a:lnTo>
                    <a:pt x="106543" y="3921337"/>
                  </a:lnTo>
                  <a:cubicBezTo>
                    <a:pt x="78286" y="3921337"/>
                    <a:pt x="51186" y="3910112"/>
                    <a:pt x="31206" y="3890131"/>
                  </a:cubicBezTo>
                  <a:cubicBezTo>
                    <a:pt x="11225" y="3870150"/>
                    <a:pt x="0" y="3843051"/>
                    <a:pt x="0" y="3814794"/>
                  </a:cubicBezTo>
                  <a:lnTo>
                    <a:pt x="0" y="10654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1639655" rIns="0" bIns="855387" anchorCtr="1"/>
            <a:lstStyle/>
            <a:p>
              <a:pPr algn="l" defTabSz="444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000" dirty="0">
                <a:solidFill>
                  <a:srgbClr val="FFFFFF"/>
                </a:solidFill>
              </a:endParaRPr>
            </a:p>
            <a:p>
              <a:pPr marL="114300" lvl="1" indent="-114300" algn="l" defTabSz="444500" rtl="0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en-US" sz="1400" b="1" dirty="0">
                  <a:solidFill>
                    <a:schemeClr val="tx1"/>
                  </a:solidFill>
                </a:rPr>
                <a:t>Anti- nuclear Antibody (ANA)</a:t>
              </a:r>
              <a:endParaRPr lang="en-US" sz="2000" b="1" dirty="0">
                <a:solidFill>
                  <a:schemeClr val="tx1"/>
                </a:solidFill>
              </a:endParaRPr>
            </a:p>
            <a:p>
              <a:pPr marL="114300" lvl="1" indent="-114300" algn="l" defTabSz="444500" rtl="0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en-US" sz="1400" b="1" dirty="0" err="1">
                  <a:solidFill>
                    <a:schemeClr val="tx1"/>
                  </a:solidFill>
                </a:rPr>
                <a:t>dsDNA</a:t>
              </a:r>
              <a:endParaRPr lang="en-US" sz="1400" b="1" dirty="0">
                <a:solidFill>
                  <a:schemeClr val="tx1"/>
                </a:solidFill>
              </a:endParaRPr>
            </a:p>
            <a:p>
              <a:pPr marL="114300" lvl="1" indent="-114300" algn="l" defTabSz="444500" rtl="0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en-US" sz="1400" b="1" dirty="0" smtClean="0">
                  <a:solidFill>
                    <a:schemeClr val="tx1"/>
                  </a:solidFill>
                </a:rPr>
                <a:t>APL anti.</a:t>
              </a:r>
            </a:p>
            <a:p>
              <a:pPr marL="114300" lvl="1" indent="-114300" algn="l" defTabSz="444500" rtl="0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en-US" sz="1400" b="1" dirty="0" smtClean="0">
                  <a:solidFill>
                    <a:schemeClr val="tx1"/>
                  </a:solidFill>
                </a:rPr>
                <a:t>Anti. </a:t>
              </a:r>
              <a:r>
                <a:rPr lang="en-US" sz="1400" b="1" dirty="0" err="1" smtClean="0">
                  <a:solidFill>
                    <a:schemeClr val="tx1"/>
                  </a:solidFill>
                </a:rPr>
                <a:t>Sm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7912119" y="2642216"/>
              <a:ext cx="1001503" cy="1305805"/>
            </a:xfrm>
            <a:prstGeom prst="ellipse">
              <a:avLst/>
            </a:prstGeom>
            <a:blipFill rotWithShape="0">
              <a:blip r:embed="rId10" cstate="print"/>
              <a:stretch>
                <a:fillRect/>
              </a:stretch>
            </a:blipFill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matte">
              <a:bevelT w="50800" h="190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1295806" y="2406936"/>
              <a:ext cx="1065428" cy="3921337"/>
            </a:xfrm>
            <a:custGeom>
              <a:avLst/>
              <a:gdLst>
                <a:gd name="connsiteX0" fmla="*/ 0 w 1065428"/>
                <a:gd name="connsiteY0" fmla="*/ 106543 h 3921337"/>
                <a:gd name="connsiteX1" fmla="*/ 31206 w 1065428"/>
                <a:gd name="connsiteY1" fmla="*/ 31206 h 3921337"/>
                <a:gd name="connsiteX2" fmla="*/ 106543 w 1065428"/>
                <a:gd name="connsiteY2" fmla="*/ 0 h 3921337"/>
                <a:gd name="connsiteX3" fmla="*/ 958885 w 1065428"/>
                <a:gd name="connsiteY3" fmla="*/ 0 h 3921337"/>
                <a:gd name="connsiteX4" fmla="*/ 1034222 w 1065428"/>
                <a:gd name="connsiteY4" fmla="*/ 31206 h 3921337"/>
                <a:gd name="connsiteX5" fmla="*/ 1065428 w 1065428"/>
                <a:gd name="connsiteY5" fmla="*/ 106543 h 3921337"/>
                <a:gd name="connsiteX6" fmla="*/ 1065428 w 1065428"/>
                <a:gd name="connsiteY6" fmla="*/ 3814794 h 3921337"/>
                <a:gd name="connsiteX7" fmla="*/ 1034222 w 1065428"/>
                <a:gd name="connsiteY7" fmla="*/ 3890131 h 3921337"/>
                <a:gd name="connsiteX8" fmla="*/ 958885 w 1065428"/>
                <a:gd name="connsiteY8" fmla="*/ 3921337 h 3921337"/>
                <a:gd name="connsiteX9" fmla="*/ 106543 w 1065428"/>
                <a:gd name="connsiteY9" fmla="*/ 3921337 h 3921337"/>
                <a:gd name="connsiteX10" fmla="*/ 31206 w 1065428"/>
                <a:gd name="connsiteY10" fmla="*/ 3890131 h 3921337"/>
                <a:gd name="connsiteX11" fmla="*/ 0 w 1065428"/>
                <a:gd name="connsiteY11" fmla="*/ 3814794 h 3921337"/>
                <a:gd name="connsiteX12" fmla="*/ 0 w 1065428"/>
                <a:gd name="connsiteY12" fmla="*/ 106543 h 3921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5428" h="3921337">
                  <a:moveTo>
                    <a:pt x="0" y="106543"/>
                  </a:moveTo>
                  <a:cubicBezTo>
                    <a:pt x="0" y="78286"/>
                    <a:pt x="11225" y="51186"/>
                    <a:pt x="31206" y="31206"/>
                  </a:cubicBezTo>
                  <a:cubicBezTo>
                    <a:pt x="51187" y="11225"/>
                    <a:pt x="78286" y="0"/>
                    <a:pt x="106543" y="0"/>
                  </a:cubicBezTo>
                  <a:lnTo>
                    <a:pt x="958885" y="0"/>
                  </a:lnTo>
                  <a:cubicBezTo>
                    <a:pt x="987142" y="0"/>
                    <a:pt x="1014242" y="11225"/>
                    <a:pt x="1034222" y="31206"/>
                  </a:cubicBezTo>
                  <a:cubicBezTo>
                    <a:pt x="1054203" y="51187"/>
                    <a:pt x="1065428" y="78286"/>
                    <a:pt x="1065428" y="106543"/>
                  </a:cubicBezTo>
                  <a:lnTo>
                    <a:pt x="1065428" y="3814794"/>
                  </a:lnTo>
                  <a:cubicBezTo>
                    <a:pt x="1065428" y="3843051"/>
                    <a:pt x="1054203" y="3870151"/>
                    <a:pt x="1034222" y="3890131"/>
                  </a:cubicBezTo>
                  <a:cubicBezTo>
                    <a:pt x="1014241" y="3910112"/>
                    <a:pt x="987142" y="3921337"/>
                    <a:pt x="958885" y="3921337"/>
                  </a:cubicBezTo>
                  <a:lnTo>
                    <a:pt x="106543" y="3921337"/>
                  </a:lnTo>
                  <a:cubicBezTo>
                    <a:pt x="78286" y="3921337"/>
                    <a:pt x="51186" y="3910112"/>
                    <a:pt x="31206" y="3890131"/>
                  </a:cubicBezTo>
                  <a:cubicBezTo>
                    <a:pt x="11225" y="3870150"/>
                    <a:pt x="0" y="3843051"/>
                    <a:pt x="0" y="3814794"/>
                  </a:cubicBezTo>
                  <a:lnTo>
                    <a:pt x="0" y="10654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13792" tIns="1682327" rIns="113792" bIns="898059" spcCol="1270" anchor="ctr"/>
            <a:lstStyle/>
            <a:p>
              <a:pPr algn="l" defTabSz="711200" rtl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Oral Ulcers</a:t>
              </a:r>
            </a:p>
          </p:txBody>
        </p:sp>
        <p:sp>
          <p:nvSpPr>
            <p:cNvPr id="44" name="Left-Right Arrow 43"/>
            <p:cNvSpPr/>
            <p:nvPr/>
          </p:nvSpPr>
          <p:spPr>
            <a:xfrm>
              <a:off x="545042" y="5858365"/>
              <a:ext cx="8053915" cy="857302"/>
            </a:xfrm>
            <a:prstGeom prst="leftRightArrow">
              <a:avLst/>
            </a:prstGeom>
            <a:solidFill>
              <a:schemeClr val="accent5">
                <a:lumMod val="40000"/>
                <a:lumOff val="6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matte">
              <a:bevelT w="50800" h="190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4" name="Rounded Rectangle 13"/>
          <p:cNvSpPr/>
          <p:nvPr/>
        </p:nvSpPr>
        <p:spPr>
          <a:xfrm>
            <a:off x="214282" y="1714488"/>
            <a:ext cx="1071570" cy="642942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>
              <a:defRPr/>
            </a:pPr>
            <a:r>
              <a:rPr lang="en-US" sz="2000" b="1" dirty="0">
                <a:solidFill>
                  <a:schemeClr val="tx1"/>
                </a:solidFill>
              </a:rPr>
              <a:t>SKIN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276652" y="1742706"/>
            <a:ext cx="1079292" cy="569626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>
              <a:defRPr/>
            </a:pPr>
            <a:r>
              <a:rPr lang="en-US" sz="2000" b="1" dirty="0">
                <a:solidFill>
                  <a:schemeClr val="tx1"/>
                </a:solidFill>
              </a:rPr>
              <a:t>GI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373422" y="1745206"/>
            <a:ext cx="1079292" cy="569626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>
              <a:defRPr/>
            </a:pPr>
            <a:r>
              <a:rPr lang="en-US" b="1" dirty="0">
                <a:solidFill>
                  <a:schemeClr val="tx1"/>
                </a:solidFill>
              </a:rPr>
              <a:t>MUSCULO-SKELETA</a:t>
            </a:r>
            <a:r>
              <a:rPr lang="en-US" sz="1000" b="1" dirty="0"/>
              <a:t>L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470192" y="1747706"/>
            <a:ext cx="1079292" cy="569626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>
              <a:defRPr/>
            </a:pPr>
            <a:r>
              <a:rPr lang="en-US" sz="1400" b="1" dirty="0">
                <a:solidFill>
                  <a:schemeClr val="tx1"/>
                </a:solidFill>
              </a:rPr>
              <a:t>PULMONARY /CARDIAC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559462" y="1757696"/>
            <a:ext cx="1079292" cy="569626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>
              <a:defRPr/>
            </a:pPr>
            <a:r>
              <a:rPr lang="en-US" b="1" dirty="0">
                <a:solidFill>
                  <a:schemeClr val="tx1"/>
                </a:solidFill>
              </a:rPr>
              <a:t>RENAL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656232" y="1760196"/>
            <a:ext cx="1079292" cy="569626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>
              <a:defRPr/>
            </a:pPr>
            <a:r>
              <a:rPr lang="en-US" sz="1200" b="1" dirty="0">
                <a:solidFill>
                  <a:schemeClr val="tx1"/>
                </a:solidFill>
              </a:rPr>
              <a:t>NEUROLOGICAL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767992" y="1747706"/>
            <a:ext cx="1079292" cy="569626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>
              <a:defRPr/>
            </a:pPr>
            <a:r>
              <a:rPr lang="en-US" sz="1200" b="1" dirty="0">
                <a:solidFill>
                  <a:schemeClr val="tx1"/>
                </a:solidFill>
              </a:rPr>
              <a:t>HEMATOLOGIC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864762" y="1750206"/>
            <a:ext cx="1079292" cy="569626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>
              <a:defRPr/>
            </a:pPr>
            <a:r>
              <a:rPr lang="en-US" sz="1200" b="1" dirty="0">
                <a:solidFill>
                  <a:schemeClr val="tx1"/>
                </a:solidFill>
              </a:rPr>
              <a:t>IMMUNOLOGIC</a:t>
            </a: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2362200" y="6000768"/>
            <a:ext cx="5027613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tIns="0" rIns="45720" bIns="0" anchor="ctr"/>
          <a:lstStyle/>
          <a:p>
            <a:pPr>
              <a:lnSpc>
                <a:spcPct val="120000"/>
              </a:lnSpc>
              <a:defRPr/>
            </a:pPr>
            <a:r>
              <a:rPr lang="en-US" sz="1600" b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Four at any time </a:t>
            </a:r>
            <a:r>
              <a:rPr lang="en-US" sz="1600" b="1" kern="0" dirty="0">
                <a:solidFill>
                  <a:srgbClr val="002060"/>
                </a:solidFill>
                <a:latin typeface="+mj-lt"/>
                <a:ea typeface="+mj-ea"/>
                <a:cs typeface="+mj-cs"/>
                <a:sym typeface="Symbol"/>
              </a:rPr>
              <a:t> possible SLE DIAGNOSIS</a:t>
            </a:r>
            <a:endParaRPr lang="en-US" sz="1600" b="1" kern="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6413" name="Picture 2" descr="http://images.rheumatology.org/image_dir/album75693/md_00-06-004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67000"/>
            <a:ext cx="914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42852"/>
            <a:ext cx="8382000" cy="928694"/>
          </a:xfrm>
        </p:spPr>
        <p:txBody>
          <a:bodyPr>
            <a:normAutofit fontScale="90000"/>
          </a:bodyPr>
          <a:lstStyle/>
          <a:p>
            <a:pPr algn="l" rtl="0">
              <a:defRPr/>
            </a:pPr>
            <a:r>
              <a:rPr lang="en-US" altLang="en-US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New SLICC* Revision of the ACR</a:t>
            </a:r>
            <a:br>
              <a:rPr lang="en-US" altLang="en-US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Classification Criteria - Clinical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85860"/>
            <a:ext cx="8686800" cy="5572140"/>
          </a:xfrm>
        </p:spPr>
        <p:txBody>
          <a:bodyPr>
            <a:normAutofit fontScale="92500" lnSpcReduction="10000"/>
          </a:bodyPr>
          <a:lstStyle/>
          <a:p>
            <a:pPr marL="609600" indent="-609600" algn="l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400" dirty="0" smtClean="0"/>
              <a:t>1.  Acute/</a:t>
            </a:r>
            <a:r>
              <a:rPr lang="en-US" altLang="en-US" sz="2400" dirty="0" err="1" smtClean="0"/>
              <a:t>subacute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cutaneous</a:t>
            </a:r>
            <a:r>
              <a:rPr lang="en-US" altLang="en-US" sz="2400" dirty="0" smtClean="0"/>
              <a:t> lupus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400" dirty="0" smtClean="0"/>
              <a:t>2.  Chronic </a:t>
            </a:r>
            <a:r>
              <a:rPr lang="en-US" altLang="en-US" sz="2400" dirty="0" err="1" smtClean="0"/>
              <a:t>cutaneous</a:t>
            </a:r>
            <a:r>
              <a:rPr lang="en-US" altLang="en-US" sz="2400" dirty="0" smtClean="0"/>
              <a:t> lupus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400" dirty="0" smtClean="0"/>
              <a:t>3.  Oral/Nasal ulcers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400" dirty="0" smtClean="0"/>
              <a:t>4.  </a:t>
            </a:r>
            <a:r>
              <a:rPr lang="en-US" altLang="en-US" sz="2400" dirty="0" err="1" smtClean="0"/>
              <a:t>Nonscarring</a:t>
            </a:r>
            <a:r>
              <a:rPr lang="en-US" altLang="en-US" sz="2400" dirty="0" smtClean="0"/>
              <a:t> alopecia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400" dirty="0" smtClean="0"/>
              <a:t>5.  Inflammatory </a:t>
            </a:r>
            <a:r>
              <a:rPr lang="en-US" altLang="en-US" sz="2400" dirty="0" err="1" smtClean="0"/>
              <a:t>synovitis</a:t>
            </a:r>
            <a:r>
              <a:rPr lang="en-US" altLang="en-US" sz="2400" dirty="0" smtClean="0"/>
              <a:t> with physician-observed swelling of two or more     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400" dirty="0" smtClean="0"/>
              <a:t>      joints OR tender joints with morning stiffness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400" dirty="0" smtClean="0"/>
              <a:t>6.  </a:t>
            </a:r>
            <a:r>
              <a:rPr lang="en-US" altLang="en-US" sz="2400" dirty="0" err="1" smtClean="0"/>
              <a:t>Serositis</a:t>
            </a:r>
            <a:endParaRPr lang="en-US" altLang="en-US" sz="2400" dirty="0" smtClean="0"/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400" dirty="0" smtClean="0"/>
              <a:t>7.  Renal: Urine protein/</a:t>
            </a:r>
            <a:r>
              <a:rPr lang="en-US" altLang="en-US" sz="2400" dirty="0" err="1" smtClean="0"/>
              <a:t>creatinine</a:t>
            </a:r>
            <a:r>
              <a:rPr lang="en-US" altLang="en-US" sz="2400" dirty="0" smtClean="0"/>
              <a:t> (or 24 hr urine protein) representing at 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400" dirty="0" smtClean="0"/>
              <a:t>      least 500 mg of protein/24 hours or red blood cell casts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400" dirty="0" smtClean="0"/>
              <a:t>8.   Neurologic: seizures, psychosis, </a:t>
            </a:r>
            <a:r>
              <a:rPr lang="en-US" altLang="en-US" sz="2400" dirty="0" err="1" smtClean="0"/>
              <a:t>mononeuritis</a:t>
            </a:r>
            <a:r>
              <a:rPr lang="en-US" altLang="en-US" sz="2400" dirty="0" smtClean="0"/>
              <a:t> multiplex, </a:t>
            </a:r>
            <a:r>
              <a:rPr lang="en-US" altLang="en-US" sz="2400" dirty="0" err="1" smtClean="0"/>
              <a:t>myelitis</a:t>
            </a:r>
            <a:r>
              <a:rPr lang="en-US" altLang="en-US" sz="2400" dirty="0" smtClean="0"/>
              <a:t>, peripheral or cranial neuropathy, </a:t>
            </a:r>
            <a:r>
              <a:rPr lang="en-US" altLang="en-US" sz="2400" dirty="0" err="1" smtClean="0"/>
              <a:t>cerebritis</a:t>
            </a:r>
            <a:r>
              <a:rPr lang="en-US" altLang="en-US" sz="2400" dirty="0" smtClean="0"/>
              <a:t> (acute </a:t>
            </a:r>
            <a:r>
              <a:rPr lang="en-US" altLang="en-US" sz="2400" dirty="0" err="1" smtClean="0"/>
              <a:t>confusional</a:t>
            </a:r>
            <a:r>
              <a:rPr lang="en-US" altLang="en-US" sz="2400" dirty="0" smtClean="0"/>
              <a:t> state)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400" dirty="0" smtClean="0"/>
              <a:t>9.   Hemolytic anemia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400" dirty="0" smtClean="0"/>
              <a:t>10. </a:t>
            </a:r>
            <a:r>
              <a:rPr lang="en-US" altLang="en-US" sz="2400" dirty="0" err="1" smtClean="0"/>
              <a:t>Leukopenia</a:t>
            </a:r>
            <a:r>
              <a:rPr lang="en-US" altLang="en-US" sz="2400" dirty="0" smtClean="0"/>
              <a:t> (&lt; 4000/mm3 at least once) OR </a:t>
            </a:r>
            <a:r>
              <a:rPr lang="en-US" altLang="en-US" sz="2400" dirty="0" err="1" smtClean="0"/>
              <a:t>Lymphopenia</a:t>
            </a:r>
            <a:r>
              <a:rPr lang="en-US" altLang="en-US" sz="2400" dirty="0" smtClean="0"/>
              <a:t> (&lt; 1000/mm3 at least once)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400" dirty="0" smtClean="0"/>
              <a:t>11. Thrombocytopenia (&lt;100,000/mm3) at least once 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400" dirty="0" smtClean="0"/>
              <a:t>               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400" dirty="0" smtClean="0"/>
              <a:t>              *Systemic Lupus International Collaborating Clinics (SLICC)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1066800"/>
          </a:xfrm>
        </p:spPr>
        <p:txBody>
          <a:bodyPr>
            <a:normAutofit fontScale="90000"/>
          </a:bodyPr>
          <a:lstStyle/>
          <a:p>
            <a:pPr algn="l" rtl="0" eaLnBrk="1" hangingPunct="1">
              <a:defRPr/>
            </a:pPr>
            <a:r>
              <a:rPr lang="en-US" altLang="en-US" sz="4000" dirty="0" smtClean="0">
                <a:solidFill>
                  <a:srgbClr val="00B0F0"/>
                </a:solidFill>
              </a:rPr>
              <a:t>SLICC Revision of the ACR</a:t>
            </a:r>
            <a:br>
              <a:rPr lang="en-US" altLang="en-US" sz="4000" dirty="0" smtClean="0">
                <a:solidFill>
                  <a:srgbClr val="00B0F0"/>
                </a:solidFill>
              </a:rPr>
            </a:br>
            <a:r>
              <a:rPr lang="en-US" altLang="en-US" sz="4000" dirty="0" smtClean="0">
                <a:solidFill>
                  <a:srgbClr val="00B0F0"/>
                </a:solidFill>
              </a:rPr>
              <a:t>Classification Criteria – Immunologic </a:t>
            </a:r>
            <a:endParaRPr lang="en-US" altLang="en-US" sz="3200" dirty="0" smtClean="0">
              <a:solidFill>
                <a:srgbClr val="00B0F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686800" cy="5410200"/>
          </a:xfrm>
          <a:extLs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 marL="609600" indent="-609600" algn="l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400" dirty="0" smtClean="0"/>
              <a:t>1.  ANA (antinuclear antibody) above laboratory reference range</a:t>
            </a:r>
          </a:p>
          <a:p>
            <a:pPr marL="609600" indent="-609600" algn="l" rtl="0" eaLnBrk="1" hangingPunct="1">
              <a:lnSpc>
                <a:spcPct val="80000"/>
              </a:lnSpc>
              <a:defRPr/>
            </a:pPr>
            <a:endParaRPr lang="en-US" altLang="en-US" sz="2400" dirty="0" smtClean="0"/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400" dirty="0" smtClean="0"/>
              <a:t>2.  Anti-</a:t>
            </a:r>
            <a:r>
              <a:rPr lang="en-US" altLang="en-US" sz="2400" dirty="0" err="1" smtClean="0"/>
              <a:t>dsDNA</a:t>
            </a:r>
            <a:r>
              <a:rPr lang="en-US" altLang="en-US" sz="2400" dirty="0" smtClean="0"/>
              <a:t> above laboratory reference range (except ELISA: twice above laboratory reference range)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2400" dirty="0" smtClean="0"/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400" dirty="0" smtClean="0"/>
              <a:t>3.  Anti-</a:t>
            </a:r>
            <a:r>
              <a:rPr lang="en-US" altLang="en-US" sz="2400" dirty="0" err="1" smtClean="0"/>
              <a:t>Sm</a:t>
            </a:r>
            <a:r>
              <a:rPr lang="en-US" altLang="en-US" sz="2400" dirty="0" smtClean="0"/>
              <a:t> (anti-Smith) antibody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2400" dirty="0" smtClean="0"/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400" dirty="0" smtClean="0"/>
              <a:t>4.  APS abs: LAC, false-positive test for syphilis, </a:t>
            </a:r>
            <a:r>
              <a:rPr lang="en-US" altLang="en-US" sz="2400" dirty="0" err="1" smtClean="0"/>
              <a:t>anticardiolipin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IgG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IgM</a:t>
            </a:r>
            <a:r>
              <a:rPr lang="en-US" altLang="en-US" sz="2400" dirty="0" smtClean="0"/>
              <a:t>, or </a:t>
            </a:r>
            <a:r>
              <a:rPr lang="en-US" altLang="en-US" sz="2400" dirty="0" err="1" smtClean="0"/>
              <a:t>IgA</a:t>
            </a:r>
            <a:r>
              <a:rPr lang="en-US" altLang="en-US" sz="2400" dirty="0" smtClean="0"/>
              <a:t> Abs, at least twice normal or medium-high titer, same for anti-B2 glycoprotein 1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2400" dirty="0" smtClean="0"/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400" dirty="0" smtClean="0"/>
              <a:t>5.  Low complement: low C3, low C4, low CH50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2400" dirty="0" smtClean="0"/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400" dirty="0" smtClean="0"/>
              <a:t>6.  Direct Coombs test in the absence of hemolytic anemia                                                       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400" dirty="0" smtClean="0"/>
              <a:t>                                                           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                         </a:t>
            </a:r>
            <a:endParaRPr lang="en-US" altLang="en-US" sz="1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6912768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2012-SLICC* </a:t>
            </a:r>
            <a:r>
              <a:rPr lang="en-US" sz="3200" b="1" dirty="0"/>
              <a:t>classification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39890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 </a:t>
            </a:r>
            <a:r>
              <a:rPr lang="en-US" dirty="0" smtClean="0"/>
              <a:t> At least 1 clinical +</a:t>
            </a:r>
            <a:r>
              <a:rPr lang="en-US" dirty="0"/>
              <a:t> </a:t>
            </a:r>
            <a:r>
              <a:rPr lang="en-US" dirty="0" smtClean="0"/>
              <a:t>at </a:t>
            </a:r>
            <a:r>
              <a:rPr lang="en-US" dirty="0"/>
              <a:t>least 1 </a:t>
            </a:r>
            <a:r>
              <a:rPr lang="en-US" dirty="0" smtClean="0"/>
              <a:t>immunologic</a:t>
            </a:r>
          </a:p>
          <a:p>
            <a:pPr marL="0" indent="0" algn="ctr">
              <a:buNone/>
            </a:pPr>
            <a:r>
              <a:rPr lang="en-US" dirty="0" smtClean="0"/>
              <a:t>Criteria ( for a total of 4)</a:t>
            </a:r>
          </a:p>
          <a:p>
            <a:pPr marL="0" indent="0" algn="ctr">
              <a:buNone/>
            </a:pPr>
            <a:r>
              <a:rPr lang="en-US" dirty="0" smtClean="0"/>
              <a:t>OR</a:t>
            </a:r>
          </a:p>
          <a:p>
            <a:pPr marL="0" indent="0" algn="ctr">
              <a:buNone/>
            </a:pPr>
            <a:r>
              <a:rPr lang="en-US" dirty="0" smtClean="0"/>
              <a:t>Lupus Nephritis by biopsy</a:t>
            </a:r>
          </a:p>
          <a:p>
            <a:pPr marL="0" indent="0" algn="ctr">
              <a:buNone/>
            </a:pPr>
            <a:r>
              <a:rPr lang="en-US" dirty="0" smtClean="0"/>
              <a:t>with ANA or anti-</a:t>
            </a:r>
            <a:r>
              <a:rPr lang="en-US" dirty="0" err="1" smtClean="0"/>
              <a:t>dsDNA</a:t>
            </a:r>
            <a:r>
              <a:rPr lang="en-US" dirty="0" smtClean="0"/>
              <a:t> antibodies  </a:t>
            </a:r>
          </a:p>
          <a:p>
            <a:pPr marL="0" indent="0" algn="ctr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8635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5725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2741</Words>
  <Application>Microsoft Office PowerPoint</Application>
  <PresentationFormat>عرض على الشاشة (3:4)‏</PresentationFormat>
  <Paragraphs>549</Paragraphs>
  <Slides>48</Slides>
  <Notes>4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48</vt:i4>
      </vt:variant>
    </vt:vector>
  </HeadingPairs>
  <TitlesOfParts>
    <vt:vector size="49" baseType="lpstr">
      <vt:lpstr>سمة Office</vt:lpstr>
      <vt:lpstr>What's new in SLE </vt:lpstr>
      <vt:lpstr>الشريحة 2</vt:lpstr>
      <vt:lpstr>الشريحة 3</vt:lpstr>
      <vt:lpstr>Immunogenetics</vt:lpstr>
      <vt:lpstr>ACR Criteria for Lupus Diagnosis</vt:lpstr>
      <vt:lpstr>New SLICC* Revision of the ACR Classification Criteria - Clinical</vt:lpstr>
      <vt:lpstr>SLICC Revision of the ACR Classification Criteria – Immunologic </vt:lpstr>
      <vt:lpstr>2012-SLICC* classification criteria</vt:lpstr>
      <vt:lpstr>الشريحة 9</vt:lpstr>
      <vt:lpstr>الشريحة 10</vt:lpstr>
      <vt:lpstr>الشريحة 11</vt:lpstr>
      <vt:lpstr>DISEASE ACTIVITY MEASURES</vt:lpstr>
      <vt:lpstr>SLEDAI  </vt:lpstr>
      <vt:lpstr> </vt:lpstr>
      <vt:lpstr>SLEDAI </vt:lpstr>
      <vt:lpstr>SLICC/ACR damage Index</vt:lpstr>
      <vt:lpstr>الشريحة 17</vt:lpstr>
      <vt:lpstr>الشريحة 18</vt:lpstr>
      <vt:lpstr>Definition of lupus low disease activity state (LLDAS)</vt:lpstr>
      <vt:lpstr>The Definition of Remission in SLE </vt:lpstr>
      <vt:lpstr>Treatment of SLE</vt:lpstr>
      <vt:lpstr>Every patient with lupus should be on vitamin D and hydroxychloroquine (HCQ)!</vt:lpstr>
      <vt:lpstr>Hydroxychloroquine (HCQ)</vt:lpstr>
      <vt:lpstr>Hydroxychloroquine in Lupus Pregnancy</vt:lpstr>
      <vt:lpstr>الشريحة 25</vt:lpstr>
      <vt:lpstr>الشريحة 26</vt:lpstr>
      <vt:lpstr>Targets for Emerging Therapies</vt:lpstr>
      <vt:lpstr>B-cell Depletion Therapies</vt:lpstr>
      <vt:lpstr>الشريحة 29</vt:lpstr>
      <vt:lpstr>A Study to Evaluate the Efficacy and Safety of Rituximab in Patients With Severe Systemic Lupus Erythematosus  (EXPLORER)             </vt:lpstr>
      <vt:lpstr>A Study to Evaluate the Efficacy and Safety of Rituximab in Patients With Severe Systemic Lupus Erythematosus  (EXPLORER)</vt:lpstr>
      <vt:lpstr>B-cell Depletion Therapies</vt:lpstr>
      <vt:lpstr>الشريحة 33</vt:lpstr>
      <vt:lpstr>الشريحة 34</vt:lpstr>
      <vt:lpstr>الشريحة 35</vt:lpstr>
      <vt:lpstr>B-cell survival Therapies</vt:lpstr>
      <vt:lpstr>B-cell survival Therapies</vt:lpstr>
      <vt:lpstr>Belimumab Significantly Reduced  Anti-dsDNA By Week 4</vt:lpstr>
      <vt:lpstr>New FDA-Approved Agent – Belimumab (Benlysta®)</vt:lpstr>
      <vt:lpstr>Therapies Inducing Tolerance</vt:lpstr>
      <vt:lpstr>الشريحة 41</vt:lpstr>
      <vt:lpstr>T cell Targets</vt:lpstr>
      <vt:lpstr>الشريحة 43</vt:lpstr>
      <vt:lpstr>Interferon-α Stimulation</vt:lpstr>
      <vt:lpstr>الشريحة 45</vt:lpstr>
      <vt:lpstr>الشريحة 46</vt:lpstr>
      <vt:lpstr>الشريحة 47</vt:lpstr>
      <vt:lpstr>الشريحة 48</vt:lpstr>
    </vt:vector>
  </TitlesOfParts>
  <Company>By DR.Ahmed Saker 2o1O  ;)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and emerging treatment approaches to lupus </dc:title>
  <dc:creator>أسعد للحاسبات</dc:creator>
  <cp:lastModifiedBy>أسعد للحاسبات</cp:lastModifiedBy>
  <cp:revision>98</cp:revision>
  <dcterms:created xsi:type="dcterms:W3CDTF">2017-11-30T03:24:17Z</dcterms:created>
  <dcterms:modified xsi:type="dcterms:W3CDTF">2017-12-06T04:43:37Z</dcterms:modified>
</cp:coreProperties>
</file>